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1"/>
  </p:sldMasterIdLst>
  <p:notesMasterIdLst>
    <p:notesMasterId r:id="rId44"/>
  </p:notesMasterIdLst>
  <p:handoutMasterIdLst>
    <p:handoutMasterId r:id="rId45"/>
  </p:handoutMasterIdLst>
  <p:sldIdLst>
    <p:sldId id="301" r:id="rId2"/>
    <p:sldId id="316" r:id="rId3"/>
    <p:sldId id="302" r:id="rId4"/>
    <p:sldId id="278" r:id="rId5"/>
    <p:sldId id="280" r:id="rId6"/>
    <p:sldId id="279" r:id="rId7"/>
    <p:sldId id="267" r:id="rId8"/>
    <p:sldId id="269" r:id="rId9"/>
    <p:sldId id="270" r:id="rId10"/>
    <p:sldId id="268" r:id="rId11"/>
    <p:sldId id="271" r:id="rId12"/>
    <p:sldId id="293" r:id="rId13"/>
    <p:sldId id="315" r:id="rId14"/>
    <p:sldId id="282" r:id="rId15"/>
    <p:sldId id="286" r:id="rId16"/>
    <p:sldId id="283" r:id="rId17"/>
    <p:sldId id="295" r:id="rId18"/>
    <p:sldId id="285" r:id="rId19"/>
    <p:sldId id="298" r:id="rId20"/>
    <p:sldId id="284" r:id="rId21"/>
    <p:sldId id="299" r:id="rId22"/>
    <p:sldId id="294" r:id="rId23"/>
    <p:sldId id="290" r:id="rId24"/>
    <p:sldId id="289" r:id="rId25"/>
    <p:sldId id="303" r:id="rId26"/>
    <p:sldId id="287" r:id="rId27"/>
    <p:sldId id="304" r:id="rId28"/>
    <p:sldId id="275" r:id="rId29"/>
    <p:sldId id="291" r:id="rId30"/>
    <p:sldId id="288" r:id="rId31"/>
    <p:sldId id="292" r:id="rId32"/>
    <p:sldId id="305" r:id="rId33"/>
    <p:sldId id="306" r:id="rId34"/>
    <p:sldId id="308" r:id="rId35"/>
    <p:sldId id="309" r:id="rId36"/>
    <p:sldId id="310" r:id="rId37"/>
    <p:sldId id="311" r:id="rId38"/>
    <p:sldId id="312" r:id="rId39"/>
    <p:sldId id="313" r:id="rId40"/>
    <p:sldId id="314" r:id="rId41"/>
    <p:sldId id="296" r:id="rId42"/>
    <p:sldId id="30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a:srgbClr val="B71E42"/>
    <a:srgbClr val="E2DED9"/>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738" y="78"/>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1AD81DDF-98D4-498E-A94D-DDD7A807AD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6391BFCE-55A1-4C09-B4B5-9359AD6F4D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E4FA28-26D5-4BDF-9A75-C27596ADE055}" type="datetimeFigureOut">
              <a:rPr lang="en-US" smtClean="0"/>
              <a:t>7/31/2022</a:t>
            </a:fld>
            <a:endParaRPr lang="en-US" dirty="0"/>
          </a:p>
        </p:txBody>
      </p:sp>
      <p:sp>
        <p:nvSpPr>
          <p:cNvPr id="4" name="Footer Placeholder 3">
            <a:extLst>
              <a:ext uri="{FF2B5EF4-FFF2-40B4-BE49-F238E27FC236}">
                <a16:creationId xmlns:a16="http://schemas.microsoft.com/office/drawing/2014/main" xmlns="" id="{4BEEB1F3-97EE-4F0D-B402-E34820EC6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054877F-A04A-4D6A-A0A8-95CC6E2D2A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507CFE-5866-4B40-8953-42375E9B5DB3}" type="slidenum">
              <a:rPr lang="en-US" smtClean="0"/>
              <a:t>‹#›</a:t>
            </a:fld>
            <a:endParaRPr lang="en-US" dirty="0"/>
          </a:p>
        </p:txBody>
      </p:sp>
    </p:spTree>
    <p:extLst>
      <p:ext uri="{BB962C8B-B14F-4D97-AF65-F5344CB8AC3E}">
        <p14:creationId xmlns:p14="http://schemas.microsoft.com/office/powerpoint/2010/main" val="1955250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E1D6F-8584-4A53-833D-DCA47225B220}" type="datetimeFigureOut">
              <a:rPr lang="en-US" smtClean="0"/>
              <a:t>7/31/2022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3874D-A20A-4B3E-9C12-F524953D5B76}" type="slidenum">
              <a:rPr lang="en-US" smtClean="0"/>
              <a:t>‹#›</a:t>
            </a:fld>
            <a:endParaRPr lang="en-US" dirty="0"/>
          </a:p>
        </p:txBody>
      </p:sp>
    </p:spTree>
    <p:extLst>
      <p:ext uri="{BB962C8B-B14F-4D97-AF65-F5344CB8AC3E}">
        <p14:creationId xmlns:p14="http://schemas.microsoft.com/office/powerpoint/2010/main" val="228530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217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1744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66150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9337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1176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2798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2500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948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8333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3003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0747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2619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801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4369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108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0097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7/31/2022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222910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5F7EF14-7518-3887-4095-CC995A26152A}"/>
              </a:ext>
            </a:extLst>
          </p:cNvPr>
          <p:cNvSpPr>
            <a:spLocks noGrp="1"/>
          </p:cNvSpPr>
          <p:nvPr>
            <p:ph type="ctrTitle"/>
          </p:nvPr>
        </p:nvSpPr>
        <p:spPr>
          <a:xfrm>
            <a:off x="427289" y="726393"/>
            <a:ext cx="9477287" cy="2734654"/>
          </a:xfrm>
        </p:spPr>
        <p:txBody>
          <a:bodyPr>
            <a:noAutofit/>
          </a:bodyPr>
          <a:lstStyle/>
          <a:p>
            <a:pPr algn="ctr"/>
            <a:r>
              <a:rPr lang="en" sz="4000" dirty="0"/>
              <a:t/>
            </a:r>
            <a:br>
              <a:rPr lang="en" sz="4000" dirty="0"/>
            </a:br>
            <a:r>
              <a:rPr lang="en" sz="4000" dirty="0"/>
              <a:t/>
            </a:r>
            <a:br>
              <a:rPr lang="en" sz="4000" dirty="0"/>
            </a:br>
            <a:r>
              <a:rPr lang="en" sz="4000" dirty="0"/>
              <a:t/>
            </a:r>
            <a:br>
              <a:rPr lang="en" sz="4000" dirty="0"/>
            </a:br>
            <a:r>
              <a:rPr lang="en" sz="4000" dirty="0"/>
              <a:t/>
            </a:r>
            <a:br>
              <a:rPr lang="en" sz="4000" dirty="0"/>
            </a:br>
            <a:r>
              <a:rPr lang="en" sz="4000" dirty="0"/>
              <a:t/>
            </a:r>
            <a:br>
              <a:rPr lang="en" sz="4000" dirty="0"/>
            </a:br>
            <a:r>
              <a:rPr lang="en" dirty="0">
                <a:latin typeface="Algerian" pitchFamily="82" charset="0"/>
                <a:cs typeface="Arial" pitchFamily="34" charset="0"/>
              </a:rPr>
              <a:t>CAPSTONE PROJECT</a:t>
            </a:r>
            <a:br>
              <a:rPr lang="en" dirty="0">
                <a:latin typeface="Algerian" pitchFamily="82" charset="0"/>
                <a:cs typeface="Arial" pitchFamily="34" charset="0"/>
              </a:rPr>
            </a:br>
            <a:r>
              <a:rPr lang="en" dirty="0">
                <a:latin typeface="Algerian" pitchFamily="82" charset="0"/>
                <a:cs typeface="Arial" pitchFamily="34" charset="0"/>
              </a:rPr>
              <a:t>“SHOP FOR HOME”</a:t>
            </a:r>
            <a:endParaRPr lang="en-IN" dirty="0">
              <a:solidFill>
                <a:schemeClr val="tx2"/>
              </a:solidFill>
              <a:latin typeface="Algerian" pitchFamily="82" charset="0"/>
              <a:cs typeface="Arial" pitchFamily="34" charset="0"/>
            </a:endParaRPr>
          </a:p>
        </p:txBody>
      </p:sp>
      <p:sp>
        <p:nvSpPr>
          <p:cNvPr id="6" name="Subtitle 5">
            <a:extLst>
              <a:ext uri="{FF2B5EF4-FFF2-40B4-BE49-F238E27FC236}">
                <a16:creationId xmlns:a16="http://schemas.microsoft.com/office/drawing/2014/main" xmlns="" id="{D85A492D-DECA-DD91-3985-AD9DDFD024CC}"/>
              </a:ext>
            </a:extLst>
          </p:cNvPr>
          <p:cNvSpPr>
            <a:spLocks noGrp="1"/>
          </p:cNvSpPr>
          <p:nvPr>
            <p:ph type="subTitle" idx="1"/>
          </p:nvPr>
        </p:nvSpPr>
        <p:spPr>
          <a:xfrm>
            <a:off x="-529839" y="3674819"/>
            <a:ext cx="12126481" cy="2461061"/>
          </a:xfrm>
        </p:spPr>
        <p:txBody>
          <a:bodyPr>
            <a:normAutofit fontScale="25000" lnSpcReduction="20000"/>
          </a:bodyPr>
          <a:lstStyle/>
          <a:p>
            <a:pPr algn="l"/>
            <a:r>
              <a:rPr lang="en-IN" sz="9600" b="1" dirty="0"/>
              <a:t>        </a:t>
            </a:r>
          </a:p>
          <a:p>
            <a:pPr algn="l"/>
            <a:endParaRPr lang="en-IN" sz="9600" b="1" dirty="0"/>
          </a:p>
          <a:p>
            <a:pPr algn="l"/>
            <a:r>
              <a:rPr lang="en-IN" sz="9600" b="1" dirty="0"/>
              <a:t>            </a:t>
            </a:r>
            <a:r>
              <a:rPr lang="en-IN" sz="9600" b="1" dirty="0">
                <a:solidFill>
                  <a:schemeClr val="tx1"/>
                </a:solidFill>
              </a:rPr>
              <a:t>JAVA  And AWS C1</a:t>
            </a:r>
          </a:p>
          <a:p>
            <a:r>
              <a:rPr lang="en-IN" sz="9600" b="1" dirty="0">
                <a:solidFill>
                  <a:schemeClr val="tx1"/>
                </a:solidFill>
              </a:rPr>
              <a:t>MENTOR- </a:t>
            </a:r>
          </a:p>
          <a:p>
            <a:pPr marL="0" indent="0">
              <a:buNone/>
            </a:pPr>
            <a:r>
              <a:rPr lang="en-IN" sz="9600" b="1" dirty="0">
                <a:solidFill>
                  <a:schemeClr val="tx1"/>
                </a:solidFill>
              </a:rPr>
              <a:t>MR-NEERAJ KUMAR KHERIA</a:t>
            </a:r>
          </a:p>
          <a:p>
            <a:pPr marL="0" indent="0">
              <a:buNone/>
            </a:pPr>
            <a:r>
              <a:rPr lang="en-IN" sz="9600" b="1" dirty="0" smtClean="0">
                <a:solidFill>
                  <a:schemeClr val="tx1"/>
                </a:solidFill>
              </a:rPr>
              <a:t>GROUP-6                       </a:t>
            </a:r>
            <a:endParaRPr lang="en-IN" sz="9600" b="1" dirty="0">
              <a:solidFill>
                <a:schemeClr val="tx1"/>
              </a:solidFill>
            </a:endParaRPr>
          </a:p>
          <a:p>
            <a:pPr marL="0" indent="0">
              <a:buNone/>
            </a:pPr>
            <a:r>
              <a:rPr lang="en-IN" sz="9600" b="1" u="sng" dirty="0">
                <a:solidFill>
                  <a:schemeClr val="tx1"/>
                </a:solidFill>
              </a:rPr>
              <a:t>                                         </a:t>
            </a:r>
          </a:p>
          <a:p>
            <a:pPr marL="0" indent="0">
              <a:buNone/>
            </a:pPr>
            <a:endParaRPr lang="en-IN" sz="9600" b="1" u="sng" dirty="0">
              <a:solidFill>
                <a:schemeClr val="tx1"/>
              </a:solidFill>
            </a:endParaRPr>
          </a:p>
          <a:p>
            <a:pPr marL="0" indent="0">
              <a:buNone/>
            </a:pPr>
            <a:endParaRPr lang="en-IN" sz="9600" b="1" u="sng" dirty="0">
              <a:solidFill>
                <a:schemeClr val="tx1"/>
              </a:solidFill>
            </a:endParaRPr>
          </a:p>
          <a:p>
            <a:pPr marL="0" indent="0">
              <a:buNone/>
            </a:pPr>
            <a:endParaRPr lang="en-IN" sz="5600" b="1" u="sng" dirty="0">
              <a:solidFill>
                <a:schemeClr val="tx1"/>
              </a:solidFill>
            </a:endParaRPr>
          </a:p>
          <a:p>
            <a:pPr marL="0" indent="0">
              <a:buNone/>
            </a:pPr>
            <a:endParaRPr lang="en-IN" sz="5600" b="1" u="sng" dirty="0">
              <a:solidFill>
                <a:schemeClr val="tx1"/>
              </a:solidFill>
            </a:endParaRPr>
          </a:p>
          <a:p>
            <a:pPr marL="0" indent="0">
              <a:buNone/>
            </a:pPr>
            <a:endParaRPr lang="en-IN" sz="5600" b="1" u="sng" dirty="0">
              <a:solidFill>
                <a:schemeClr val="tx1"/>
              </a:solidFill>
            </a:endParaRPr>
          </a:p>
          <a:p>
            <a:pPr marL="0" indent="0">
              <a:buNone/>
            </a:pPr>
            <a:endParaRPr lang="en-IN" sz="5600" b="1" u="sng" dirty="0">
              <a:solidFill>
                <a:schemeClr val="tx1"/>
              </a:solidFill>
            </a:endParaRPr>
          </a:p>
          <a:p>
            <a:pPr marL="0" indent="0">
              <a:buNone/>
            </a:pPr>
            <a:endParaRPr lang="en-IN" sz="5600" b="1" u="sng" dirty="0">
              <a:solidFill>
                <a:schemeClr val="tx1"/>
              </a:solidFill>
            </a:endParaRPr>
          </a:p>
        </p:txBody>
      </p:sp>
    </p:spTree>
    <p:extLst>
      <p:ext uri="{BB962C8B-B14F-4D97-AF65-F5344CB8AC3E}">
        <p14:creationId xmlns:p14="http://schemas.microsoft.com/office/powerpoint/2010/main" val="6843144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2144" y="411480"/>
            <a:ext cx="929944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The manage product module do the CRUD operations:</a:t>
            </a:r>
            <a:endParaRPr lang="en-IN" sz="24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316736" y="5466747"/>
            <a:ext cx="8970264" cy="36933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CRUD options can be applied on the product and can be updated in the database</a:t>
            </a:r>
            <a:r>
              <a:rPr lang="en-IN"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337" y="1074821"/>
            <a:ext cx="6432883" cy="4190250"/>
          </a:xfrm>
          <a:prstGeom prst="rect">
            <a:avLst/>
          </a:prstGeom>
        </p:spPr>
      </p:pic>
    </p:spTree>
    <p:extLst>
      <p:ext uri="{BB962C8B-B14F-4D97-AF65-F5344CB8AC3E}">
        <p14:creationId xmlns:p14="http://schemas.microsoft.com/office/powerpoint/2010/main" val="1649590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3776" y="448056"/>
            <a:ext cx="995781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overall view of a project:</a:t>
            </a:r>
            <a:endParaRPr lang="en-IN"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360" y="971276"/>
            <a:ext cx="8435829" cy="5557861"/>
          </a:xfrm>
          <a:prstGeom prst="rect">
            <a:avLst/>
          </a:prstGeom>
        </p:spPr>
      </p:pic>
    </p:spTree>
    <p:extLst>
      <p:ext uri="{BB962C8B-B14F-4D97-AF65-F5344CB8AC3E}">
        <p14:creationId xmlns:p14="http://schemas.microsoft.com/office/powerpoint/2010/main" val="196267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Goal of User</a:t>
            </a:r>
          </a:p>
        </p:txBody>
      </p:sp>
      <p:sp>
        <p:nvSpPr>
          <p:cNvPr id="3" name="TextBox 2"/>
          <p:cNvSpPr txBox="1"/>
          <p:nvPr/>
        </p:nvSpPr>
        <p:spPr>
          <a:xfrm>
            <a:off x="802106" y="1773544"/>
            <a:ext cx="10026316" cy="46020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User can be able to Login, Logout and Register into the Application.</a:t>
            </a:r>
          </a:p>
          <a:p>
            <a:pPr marL="285750" indent="-28575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User can be able to see the Products in different categories.</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The user can also be able to sort the products.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User can be able to add the products into the shopping cart.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User can be able to increase or decrease the quantity added in the cart.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User can be able to add “n” number of products in the cart.</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User can be able to get the Wishlist option where the user can add those products which he want but don’t want to order now.</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User gets the different discount coupons.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320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3320" y="832104"/>
            <a:ext cx="45719" cy="45719"/>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6" name="TextBox 5"/>
          <p:cNvSpPr txBox="1"/>
          <p:nvPr/>
        </p:nvSpPr>
        <p:spPr>
          <a:xfrm>
            <a:off x="310896" y="247329"/>
            <a:ext cx="7964424" cy="584775"/>
          </a:xfrm>
          <a:prstGeom prst="rect">
            <a:avLst/>
          </a:prstGeom>
          <a:noFill/>
        </p:spPr>
        <p:txBody>
          <a:bodyPr wrap="square" rtlCol="0">
            <a:spAutoFit/>
          </a:bodyPr>
          <a:lstStyle/>
          <a:p>
            <a:r>
              <a:rPr lang="en-IN" sz="3200" b="1" dirty="0">
                <a:solidFill>
                  <a:schemeClr val="bg2">
                    <a:lumMod val="10000"/>
                  </a:schemeClr>
                </a:solidFill>
                <a:latin typeface="Times New Roman" panose="02020603050405020304" pitchFamily="18" charset="0"/>
                <a:cs typeface="Times New Roman" panose="02020603050405020304" pitchFamily="18" charset="0"/>
              </a:rPr>
              <a:t>Git Repository-</a:t>
            </a:r>
          </a:p>
        </p:txBody>
      </p:sp>
      <p:pic>
        <p:nvPicPr>
          <p:cNvPr id="5" name="Picture 4">
            <a:extLst>
              <a:ext uri="{FF2B5EF4-FFF2-40B4-BE49-F238E27FC236}">
                <a16:creationId xmlns:a16="http://schemas.microsoft.com/office/drawing/2014/main" xmlns="" id="{ADAE5E9C-FD9A-9AEC-7FF6-ECB70F9E4BBF}"/>
              </a:ext>
            </a:extLst>
          </p:cNvPr>
          <p:cNvPicPr>
            <a:picLocks noChangeAspect="1"/>
          </p:cNvPicPr>
          <p:nvPr/>
        </p:nvPicPr>
        <p:blipFill rotWithShape="1">
          <a:blip r:embed="rId2"/>
          <a:srcRect l="27154" t="27577" r="-244" b="6018"/>
          <a:stretch/>
        </p:blipFill>
        <p:spPr>
          <a:xfrm>
            <a:off x="1430767" y="1155100"/>
            <a:ext cx="8910918" cy="4547799"/>
          </a:xfrm>
          <a:prstGeom prst="rect">
            <a:avLst/>
          </a:prstGeom>
        </p:spPr>
      </p:pic>
    </p:spTree>
    <p:extLst>
      <p:ext uri="{BB962C8B-B14F-4D97-AF65-F5344CB8AC3E}">
        <p14:creationId xmlns:p14="http://schemas.microsoft.com/office/powerpoint/2010/main" val="25421719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3320" y="832104"/>
            <a:ext cx="45719" cy="45719"/>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6" name="TextBox 5"/>
          <p:cNvSpPr txBox="1"/>
          <p:nvPr/>
        </p:nvSpPr>
        <p:spPr>
          <a:xfrm>
            <a:off x="310896" y="247329"/>
            <a:ext cx="7964424" cy="584775"/>
          </a:xfrm>
          <a:prstGeom prst="rect">
            <a:avLst/>
          </a:prstGeom>
          <a:noFill/>
        </p:spPr>
        <p:txBody>
          <a:bodyPr wrap="square" rtlCol="0">
            <a:spAutoFit/>
          </a:bodyPr>
          <a:lstStyle/>
          <a:p>
            <a:r>
              <a:rPr lang="en-IN" sz="3200" b="1" dirty="0">
                <a:solidFill>
                  <a:schemeClr val="bg2">
                    <a:lumMod val="10000"/>
                  </a:schemeClr>
                </a:solidFill>
                <a:latin typeface="Times New Roman" panose="02020603050405020304" pitchFamily="18" charset="0"/>
                <a:cs typeface="Times New Roman" panose="02020603050405020304" pitchFamily="18" charset="0"/>
              </a:rPr>
              <a:t>HOME PAGE(USER)-</a:t>
            </a:r>
          </a:p>
        </p:txBody>
      </p:sp>
      <p:pic>
        <p:nvPicPr>
          <p:cNvPr id="4" name="Picture 3">
            <a:extLst>
              <a:ext uri="{FF2B5EF4-FFF2-40B4-BE49-F238E27FC236}">
                <a16:creationId xmlns:a16="http://schemas.microsoft.com/office/drawing/2014/main" xmlns="" id="{38531A7F-9CD6-4570-745A-46D419D9B577}"/>
              </a:ext>
            </a:extLst>
          </p:cNvPr>
          <p:cNvPicPr>
            <a:picLocks noChangeAspect="1"/>
          </p:cNvPicPr>
          <p:nvPr/>
        </p:nvPicPr>
        <p:blipFill>
          <a:blip r:embed="rId2"/>
          <a:stretch>
            <a:fillRect/>
          </a:stretch>
        </p:blipFill>
        <p:spPr>
          <a:xfrm>
            <a:off x="1316736" y="1261870"/>
            <a:ext cx="10003540" cy="4992625"/>
          </a:xfrm>
          <a:prstGeom prst="rect">
            <a:avLst/>
          </a:prstGeom>
        </p:spPr>
      </p:pic>
    </p:spTree>
    <p:extLst>
      <p:ext uri="{BB962C8B-B14F-4D97-AF65-F5344CB8AC3E}">
        <p14:creationId xmlns:p14="http://schemas.microsoft.com/office/powerpoint/2010/main" val="2889381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616"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CUSTOMER REGISTRATION-</a:t>
            </a:r>
          </a:p>
        </p:txBody>
      </p:sp>
      <p:sp>
        <p:nvSpPr>
          <p:cNvPr id="4" name="AutoShape 2" descr="blob:https://web.whatsapp.com/cb7cf7f5-1d13-4d67-a289-93429b48255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264" y="1502796"/>
            <a:ext cx="6512119" cy="367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29067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911"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CATEGORIES(User side)-</a:t>
            </a:r>
          </a:p>
        </p:txBody>
      </p:sp>
      <p:sp>
        <p:nvSpPr>
          <p:cNvPr id="4" name="AutoShape 2" descr="blob:https://web.whatsapp.com/beb2e974-26b9-4fc6-b865-79984359d9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168" y="1272208"/>
            <a:ext cx="6965342" cy="4628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5852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650" y="220738"/>
            <a:ext cx="10341864" cy="1077218"/>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USER LOGIN-</a:t>
            </a:r>
          </a:p>
          <a:p>
            <a:endParaRPr lang="en-IN" sz="3200" dirty="0"/>
          </a:p>
        </p:txBody>
      </p:sp>
      <p:sp>
        <p:nvSpPr>
          <p:cNvPr id="4" name="AutoShape 2" descr="blob:https://web.whatsapp.com/acb03bf0-8f2a-45d2-a1d0-9f3bc45953a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75" y="759347"/>
            <a:ext cx="8997362" cy="4411414"/>
          </a:xfrm>
          <a:prstGeom prst="rect">
            <a:avLst/>
          </a:prstGeom>
        </p:spPr>
      </p:pic>
      <p:sp>
        <p:nvSpPr>
          <p:cNvPr id="8" name="Rectangle 7"/>
          <p:cNvSpPr/>
          <p:nvPr/>
        </p:nvSpPr>
        <p:spPr>
          <a:xfrm>
            <a:off x="3662519" y="2483893"/>
            <a:ext cx="2593074" cy="232012"/>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smtClean="0">
                <a:solidFill>
                  <a:schemeClr val="tx1"/>
                </a:solidFill>
              </a:rPr>
              <a:t>saikrishnasanapala2021@gmail.com</a:t>
            </a:r>
            <a:endParaRPr lang="en-IN" sz="800" dirty="0">
              <a:solidFill>
                <a:schemeClr val="tx1"/>
              </a:solidFill>
            </a:endParaRPr>
          </a:p>
        </p:txBody>
      </p:sp>
    </p:spTree>
    <p:extLst>
      <p:ext uri="{BB962C8B-B14F-4D97-AF65-F5344CB8AC3E}">
        <p14:creationId xmlns:p14="http://schemas.microsoft.com/office/powerpoint/2010/main" val="15876979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911"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ADD TO CART-</a:t>
            </a:r>
          </a:p>
        </p:txBody>
      </p:sp>
      <p:sp>
        <p:nvSpPr>
          <p:cNvPr id="4" name="AutoShape 2" descr="blob:https://web.whatsapp.com/b7428dce-7aeb-4d43-8570-84df59bcdac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455089"/>
            <a:ext cx="7116417" cy="4151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56442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5" cy="657340"/>
          </a:xfrm>
        </p:spPr>
        <p:txBody>
          <a:bodyPr>
            <a:normAutofit/>
          </a:bodyPr>
          <a:lstStyle/>
          <a:p>
            <a:r>
              <a:rPr lang="en-US" sz="3200" b="1" dirty="0">
                <a:solidFill>
                  <a:schemeClr val="bg2">
                    <a:lumMod val="10000"/>
                  </a:schemeClr>
                </a:solidFill>
                <a:latin typeface="Times New Roman" panose="02020603050405020304" pitchFamily="18" charset="0"/>
                <a:cs typeface="Times New Roman" panose="02020603050405020304" pitchFamily="18" charset="0"/>
              </a:rPr>
              <a:t>USER PROFILE-</a:t>
            </a:r>
            <a:endParaRPr lang="en-IN" sz="32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4" name="AutoShape 2" descr="blob:https://web.whatsapp.com/e42cc0ae-da73-4648-bcf1-d1ec5f99cd9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878" y="1432594"/>
            <a:ext cx="6917636" cy="481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357348" y="2251880"/>
            <a:ext cx="1692324" cy="177421"/>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solidFill>
                  <a:schemeClr val="tx1"/>
                </a:solidFill>
                <a:latin typeface="Arial Black" panose="020B0A04020102020204" pitchFamily="34" charset="0"/>
              </a:rPr>
              <a:t>Saikrishna</a:t>
            </a:r>
            <a:r>
              <a:rPr lang="en-US" dirty="0" smtClean="0">
                <a:solidFill>
                  <a:schemeClr val="tx1"/>
                </a:solidFill>
              </a:rPr>
              <a:t> </a:t>
            </a:r>
            <a:r>
              <a:rPr lang="en-US" sz="800" dirty="0" err="1" smtClean="0">
                <a:solidFill>
                  <a:schemeClr val="tx1"/>
                </a:solidFill>
                <a:latin typeface="Arial Black" panose="020B0A04020102020204" pitchFamily="34" charset="0"/>
              </a:rPr>
              <a:t>sanapala</a:t>
            </a:r>
            <a:endParaRPr lang="en-IN" sz="800" dirty="0">
              <a:solidFill>
                <a:schemeClr val="tx1"/>
              </a:solidFill>
              <a:latin typeface="Arial Black" panose="020B0A04020102020204" pitchFamily="34" charset="0"/>
            </a:endParaRPr>
          </a:p>
        </p:txBody>
      </p:sp>
      <p:sp>
        <p:nvSpPr>
          <p:cNvPr id="7" name="Rectangle 6"/>
          <p:cNvSpPr/>
          <p:nvPr/>
        </p:nvSpPr>
        <p:spPr>
          <a:xfrm>
            <a:off x="3357348" y="3166911"/>
            <a:ext cx="2565778" cy="163352"/>
          </a:xfrm>
          <a:prstGeom prst="rect">
            <a:avLst/>
          </a:prstGeom>
          <a:solidFill>
            <a:srgbClr val="FDFDFD"/>
          </a:solidFill>
          <a:ln>
            <a:solidFill>
              <a:srgbClr val="FDF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Black" panose="020B0A04020102020204" pitchFamily="34" charset="0"/>
              </a:rPr>
              <a:t>saikrishnasanapala2021@gmail.com</a:t>
            </a:r>
            <a:endParaRPr lang="en-IN" sz="80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8137945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Teammates-</a:t>
            </a:r>
          </a:p>
        </p:txBody>
      </p:sp>
      <p:sp>
        <p:nvSpPr>
          <p:cNvPr id="3" name="Content Placeholder 2"/>
          <p:cNvSpPr>
            <a:spLocks noGrp="1"/>
          </p:cNvSpPr>
          <p:nvPr>
            <p:ph idx="1"/>
          </p:nvPr>
        </p:nvSpPr>
        <p:spPr/>
        <p:txBody>
          <a:bodyPr>
            <a:normAutofit/>
          </a:bodyPr>
          <a:lstStyle/>
          <a:p>
            <a:r>
              <a:rPr lang="en-US" sz="2400" b="1" dirty="0" smtClean="0">
                <a:latin typeface="Arial" pitchFamily="34" charset="0"/>
                <a:cs typeface="Arial" pitchFamily="34" charset="0"/>
              </a:rPr>
              <a:t>SANAPALA SAIKRISHNA</a:t>
            </a:r>
            <a:endParaRPr lang="en-US" sz="2400" b="1" dirty="0">
              <a:latin typeface="Arial" pitchFamily="34" charset="0"/>
              <a:cs typeface="Arial" pitchFamily="34" charset="0"/>
            </a:endParaRPr>
          </a:p>
          <a:p>
            <a:r>
              <a:rPr lang="en-US" sz="2400" b="1" dirty="0" smtClean="0">
                <a:latin typeface="Arial" pitchFamily="34" charset="0"/>
                <a:cs typeface="Arial" pitchFamily="34" charset="0"/>
              </a:rPr>
              <a:t>HARSH DUBEY</a:t>
            </a:r>
            <a:endParaRPr lang="en-US" sz="2400" b="1" dirty="0">
              <a:latin typeface="Arial" pitchFamily="34" charset="0"/>
              <a:cs typeface="Arial" pitchFamily="34" charset="0"/>
            </a:endParaRPr>
          </a:p>
          <a:p>
            <a:r>
              <a:rPr lang="en-US" sz="2400" b="1" dirty="0" smtClean="0">
                <a:latin typeface="Arial" pitchFamily="34" charset="0"/>
                <a:cs typeface="Arial" pitchFamily="34" charset="0"/>
              </a:rPr>
              <a:t>CHANDRA LAKSHMI MANASA</a:t>
            </a:r>
            <a:endParaRPr lang="en-US" sz="2400" b="1" dirty="0">
              <a:latin typeface="Arial" pitchFamily="34" charset="0"/>
              <a:cs typeface="Arial" pitchFamily="34" charset="0"/>
            </a:endParaRPr>
          </a:p>
          <a:p>
            <a:r>
              <a:rPr lang="en-US" sz="2400" b="1" dirty="0" smtClean="0">
                <a:latin typeface="Arial" pitchFamily="34" charset="0"/>
                <a:cs typeface="Arial" pitchFamily="34" charset="0"/>
              </a:rPr>
              <a:t>LAKSHMI SAILAJA BHARATHI GANESH</a:t>
            </a:r>
            <a:endParaRPr lang="en-US" sz="2400" b="1" dirty="0">
              <a:latin typeface="Arial" pitchFamily="34" charset="0"/>
              <a:cs typeface="Arial" pitchFamily="34" charset="0"/>
            </a:endParaRPr>
          </a:p>
          <a:p>
            <a:r>
              <a:rPr lang="en-US" sz="2400" b="1" dirty="0" smtClean="0">
                <a:latin typeface="Arial" pitchFamily="34" charset="0"/>
                <a:cs typeface="Arial" pitchFamily="34" charset="0"/>
              </a:rPr>
              <a:t>KAVYA MUDILI</a:t>
            </a:r>
            <a:endParaRPr lang="en-US" sz="2400" b="1" dirty="0">
              <a:latin typeface="Arial" pitchFamily="34" charset="0"/>
              <a:cs typeface="Arial" pitchFamily="34" charset="0"/>
            </a:endParaRPr>
          </a:p>
        </p:txBody>
      </p:sp>
      <p:pic>
        <p:nvPicPr>
          <p:cNvPr id="4" name="Picture 3" descr="Great_Learning_Logo.jpg">
            <a:extLst>
              <a:ext uri="{FF2B5EF4-FFF2-40B4-BE49-F238E27FC236}">
                <a16:creationId xmlns:a16="http://schemas.microsoft.com/office/drawing/2014/main" xmlns="" id="{737EFA4C-02D0-A763-8D55-35376926A6CF}"/>
              </a:ext>
            </a:extLst>
          </p:cNvPr>
          <p:cNvPicPr>
            <a:picLocks noChangeAspect="1"/>
          </p:cNvPicPr>
          <p:nvPr/>
        </p:nvPicPr>
        <p:blipFill>
          <a:blip r:embed="rId2"/>
          <a:stretch>
            <a:fillRect/>
          </a:stretch>
        </p:blipFill>
        <p:spPr>
          <a:xfrm>
            <a:off x="6232031" y="142962"/>
            <a:ext cx="2806571" cy="1249957"/>
          </a:xfrm>
          <a:prstGeom prst="rect">
            <a:avLst/>
          </a:prstGeom>
        </p:spPr>
      </p:pic>
      <p:pic>
        <p:nvPicPr>
          <p:cNvPr id="5" name="Picture 4" descr="wiprologo.png">
            <a:extLst>
              <a:ext uri="{FF2B5EF4-FFF2-40B4-BE49-F238E27FC236}">
                <a16:creationId xmlns:a16="http://schemas.microsoft.com/office/drawing/2014/main" xmlns="" id="{F0F6697C-775A-77D4-5ACD-49F56019DA27}"/>
              </a:ext>
            </a:extLst>
          </p:cNvPr>
          <p:cNvPicPr>
            <a:picLocks noChangeAspect="1"/>
          </p:cNvPicPr>
          <p:nvPr/>
        </p:nvPicPr>
        <p:blipFill>
          <a:blip r:embed="rId3" cstate="print"/>
          <a:stretch>
            <a:fillRect/>
          </a:stretch>
        </p:blipFill>
        <p:spPr>
          <a:xfrm>
            <a:off x="6701159" y="4946651"/>
            <a:ext cx="2857520" cy="1607355"/>
          </a:xfrm>
          <a:prstGeom prst="rect">
            <a:avLst/>
          </a:prstGeom>
        </p:spPr>
      </p:pic>
    </p:spTree>
    <p:extLst>
      <p:ext uri="{BB962C8B-B14F-4D97-AF65-F5344CB8AC3E}">
        <p14:creationId xmlns:p14="http://schemas.microsoft.com/office/powerpoint/2010/main" val="3226908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616"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WISHLIST-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703" y="1326138"/>
            <a:ext cx="7211833" cy="525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59367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10170"/>
            <a:ext cx="10131425" cy="1955698"/>
          </a:xfrm>
        </p:spPr>
        <p:txBody>
          <a:bodyPr>
            <a:normAutofit/>
          </a:bodyPr>
          <a:lstStyle/>
          <a:p>
            <a:r>
              <a:rPr lang="en-US" sz="3200" b="1" dirty="0">
                <a:solidFill>
                  <a:schemeClr val="bg2">
                    <a:lumMod val="10000"/>
                  </a:schemeClr>
                </a:solidFill>
                <a:latin typeface="Times New Roman" panose="02020603050405020304" pitchFamily="18" charset="0"/>
                <a:cs typeface="Times New Roman" panose="02020603050405020304" pitchFamily="18" charset="0"/>
              </a:rPr>
              <a:t>USER ORDER HISTORY-</a:t>
            </a:r>
            <a:r>
              <a:rPr lang="en-US" sz="3200" dirty="0"/>
              <a:t/>
            </a:r>
            <a:br>
              <a:rPr lang="en-US" sz="3200" dirty="0"/>
            </a:br>
            <a:endParaRPr lang="en-IN" sz="3200" dirty="0"/>
          </a:p>
        </p:txBody>
      </p:sp>
      <p:sp>
        <p:nvSpPr>
          <p:cNvPr id="4" name="AutoShape 2" descr="blob:https://web.whatsapp.com/15f5f525-57a8-49f6-9ab1-2e6108bd11b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189" y="1486895"/>
            <a:ext cx="6669733" cy="417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534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Goal of Admin</a:t>
            </a:r>
          </a:p>
        </p:txBody>
      </p:sp>
      <p:sp>
        <p:nvSpPr>
          <p:cNvPr id="3" name="TextBox 2"/>
          <p:cNvSpPr txBox="1"/>
          <p:nvPr/>
        </p:nvSpPr>
        <p:spPr>
          <a:xfrm>
            <a:off x="946484" y="1869796"/>
            <a:ext cx="9657348" cy="40941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Admin can be able to login, Logout and Register into the application.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Admin can be able to perform CRUD on Users.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Admin can be able to Perform CRUD on the products.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Admin can be able to get bulk upload option to upload a csv for products details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Admin can be able to get the stocks.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Admin can be able to mail if any stock is less than 10.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Admin can be able to get the sales report of a specific duration.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Admin can be able to set the discount coupons for the specific set of user.</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1555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616"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ADMIN LOGIN-</a:t>
            </a:r>
          </a:p>
        </p:txBody>
      </p:sp>
      <p:sp>
        <p:nvSpPr>
          <p:cNvPr id="3" name="TextBox 2">
            <a:extLst>
              <a:ext uri="{FF2B5EF4-FFF2-40B4-BE49-F238E27FC236}">
                <a16:creationId xmlns:a16="http://schemas.microsoft.com/office/drawing/2014/main" xmlns="" id="{ACD67019-047E-A1AF-1828-E27D429CA28A}"/>
              </a:ext>
            </a:extLst>
          </p:cNvPr>
          <p:cNvSpPr txBox="1"/>
          <p:nvPr/>
        </p:nvSpPr>
        <p:spPr>
          <a:xfrm>
            <a:off x="5181600" y="2514600"/>
            <a:ext cx="1828800" cy="1828800"/>
          </a:xfrm>
          <a:prstGeom prst="rect">
            <a:avLst/>
          </a:prstGeom>
          <a:noFill/>
        </p:spPr>
        <p:txBody>
          <a:bodyPr wrap="square" rtlCol="0">
            <a:spAutoFit/>
          </a:bodyPr>
          <a:lstStyle/>
          <a:p>
            <a:pPr algn="l"/>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122" y="1298051"/>
            <a:ext cx="6933537" cy="468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00240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4953"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ADMIN(Adding product &amp; Bulk Upload CSV)-</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358552"/>
            <a:ext cx="5703234" cy="3710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4" descr="blob:https://web.whatsapp.com/c2565384-f0ae-487b-af44-2de6aa528ab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082" y="1358552"/>
            <a:ext cx="5385518" cy="3710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05126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4953"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ADMIN( Email functionality when stock is less than 10)-</a:t>
            </a:r>
          </a:p>
        </p:txBody>
      </p:sp>
      <p:sp>
        <p:nvSpPr>
          <p:cNvPr id="3" name="AutoShape 4" descr="blob:https://web.whatsapp.com/c2565384-f0ae-487b-af44-2de6aa528ab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xmlns="" id="{CAB439DC-9132-DF2F-6622-1D242C3A1266}"/>
              </a:ext>
            </a:extLst>
          </p:cNvPr>
          <p:cNvPicPr>
            <a:picLocks noChangeAspect="1"/>
          </p:cNvPicPr>
          <p:nvPr/>
        </p:nvPicPr>
        <p:blipFill>
          <a:blip r:embed="rId2"/>
          <a:stretch>
            <a:fillRect/>
          </a:stretch>
        </p:blipFill>
        <p:spPr>
          <a:xfrm>
            <a:off x="901964" y="1041802"/>
            <a:ext cx="9924853" cy="5580000"/>
          </a:xfrm>
          <a:prstGeom prst="rect">
            <a:avLst/>
          </a:prstGeom>
        </p:spPr>
      </p:pic>
    </p:spTree>
    <p:extLst>
      <p:ext uri="{BB962C8B-B14F-4D97-AF65-F5344CB8AC3E}">
        <p14:creationId xmlns:p14="http://schemas.microsoft.com/office/powerpoint/2010/main" val="34235337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616"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CATEGORIES(Admin side)-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170" y="1113312"/>
            <a:ext cx="8263889" cy="5295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22069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616"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Discounts(Admin side)-</a:t>
            </a:r>
          </a:p>
        </p:txBody>
      </p:sp>
      <p:pic>
        <p:nvPicPr>
          <p:cNvPr id="4" name="Picture 3">
            <a:extLst>
              <a:ext uri="{FF2B5EF4-FFF2-40B4-BE49-F238E27FC236}">
                <a16:creationId xmlns:a16="http://schemas.microsoft.com/office/drawing/2014/main" xmlns="" id="{74CA6C5D-A615-1926-6CA3-2C5C89CCDF89}"/>
              </a:ext>
            </a:extLst>
          </p:cNvPr>
          <p:cNvPicPr>
            <a:picLocks noChangeAspect="1"/>
          </p:cNvPicPr>
          <p:nvPr/>
        </p:nvPicPr>
        <p:blipFill>
          <a:blip r:embed="rId2"/>
          <a:stretch>
            <a:fillRect/>
          </a:stretch>
        </p:blipFill>
        <p:spPr>
          <a:xfrm>
            <a:off x="1186008" y="923103"/>
            <a:ext cx="9988884" cy="5616000"/>
          </a:xfrm>
          <a:prstGeom prst="rect">
            <a:avLst/>
          </a:prstGeom>
        </p:spPr>
      </p:pic>
    </p:spTree>
    <p:extLst>
      <p:ext uri="{BB962C8B-B14F-4D97-AF65-F5344CB8AC3E}">
        <p14:creationId xmlns:p14="http://schemas.microsoft.com/office/powerpoint/2010/main" val="19203639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b="1" dirty="0">
                <a:solidFill>
                  <a:schemeClr val="bg2">
                    <a:lumMod val="10000"/>
                  </a:schemeClr>
                </a:solidFill>
                <a:latin typeface="Times New Roman" panose="02020603050405020304" pitchFamily="18" charset="0"/>
                <a:cs typeface="Times New Roman" panose="02020603050405020304" pitchFamily="18" charset="0"/>
              </a:rPr>
              <a:t>ADMIN ORDERS-</a:t>
            </a:r>
            <a:endParaRPr lang="en-IN" sz="32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43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9836" y="1731218"/>
            <a:ext cx="6909929" cy="388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4120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616"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DATABASE(Tables)-</a:t>
            </a:r>
          </a:p>
        </p:txBody>
      </p:sp>
      <p:sp>
        <p:nvSpPr>
          <p:cNvPr id="4" name="AutoShape 2" descr="blob:https://web.whatsapp.com/104ffe12-c38d-4d85-9f2b-e2218d96067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989" y="1288111"/>
            <a:ext cx="8387023" cy="47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458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B7C0FB-DE30-F0FF-A9F3-A19BEA7671EB}"/>
              </a:ext>
            </a:extLst>
          </p:cNvPr>
          <p:cNvSpPr>
            <a:spLocks noGrp="1"/>
          </p:cNvSpPr>
          <p:nvPr>
            <p:ph type="title"/>
          </p:nvPr>
        </p:nvSpPr>
        <p:spPr/>
        <p:txBody>
          <a:bodyPr>
            <a:normAutofit/>
          </a:bodyPr>
          <a:lstStyle/>
          <a:p>
            <a:r>
              <a:rPr lang="en-US" sz="4800" dirty="0"/>
              <a:t>CONTENTS-</a:t>
            </a:r>
            <a:endParaRPr lang="en-IN" sz="4800" dirty="0"/>
          </a:p>
        </p:txBody>
      </p:sp>
      <p:sp>
        <p:nvSpPr>
          <p:cNvPr id="3" name="Content Placeholder 2">
            <a:extLst>
              <a:ext uri="{FF2B5EF4-FFF2-40B4-BE49-F238E27FC236}">
                <a16:creationId xmlns:a16="http://schemas.microsoft.com/office/drawing/2014/main" xmlns="" id="{01E40DA9-B3D8-A7BE-D1F8-BD72DCD0B815}"/>
              </a:ext>
            </a:extLst>
          </p:cNvPr>
          <p:cNvSpPr>
            <a:spLocks noGrp="1"/>
          </p:cNvSpPr>
          <p:nvPr>
            <p:ph idx="1"/>
          </p:nvPr>
        </p:nvSpPr>
        <p:spPr/>
        <p:txBody>
          <a:bodyPr/>
          <a:lstStyle/>
          <a:p>
            <a:r>
              <a:rPr lang="en-US" sz="2400" dirty="0">
                <a:latin typeface="Times New Roman" pitchFamily="18" charset="0"/>
                <a:cs typeface="Times New Roman" pitchFamily="18" charset="0"/>
              </a:rPr>
              <a:t>INTRODUCTION</a:t>
            </a:r>
          </a:p>
          <a:p>
            <a:r>
              <a:rPr lang="en-US" sz="2400" dirty="0">
                <a:latin typeface="Times New Roman" pitchFamily="18" charset="0"/>
                <a:cs typeface="Times New Roman" pitchFamily="18" charset="0"/>
              </a:rPr>
              <a:t>AIM</a:t>
            </a:r>
          </a:p>
          <a:p>
            <a:r>
              <a:rPr lang="en-US" sz="2400" dirty="0">
                <a:latin typeface="Times New Roman" pitchFamily="18" charset="0"/>
                <a:cs typeface="Times New Roman" pitchFamily="18" charset="0"/>
              </a:rPr>
              <a:t>TECHNOLOGIES USED </a:t>
            </a:r>
          </a:p>
          <a:p>
            <a:r>
              <a:rPr lang="en-US" sz="2400" dirty="0">
                <a:latin typeface="Times New Roman" pitchFamily="18" charset="0"/>
                <a:cs typeface="Times New Roman" pitchFamily="18" charset="0"/>
              </a:rPr>
              <a:t>GOAL OF THE USER</a:t>
            </a:r>
          </a:p>
          <a:p>
            <a:r>
              <a:rPr lang="en-US" sz="2400" dirty="0">
                <a:latin typeface="Times New Roman" pitchFamily="18" charset="0"/>
                <a:cs typeface="Times New Roman" pitchFamily="18" charset="0"/>
              </a:rPr>
              <a:t>GAOL OF ADMIN</a:t>
            </a:r>
          </a:p>
          <a:p>
            <a:r>
              <a:rPr lang="en-US" sz="2400" dirty="0">
                <a:latin typeface="Times New Roman" pitchFamily="18" charset="0"/>
                <a:cs typeface="Times New Roman" pitchFamily="18" charset="0"/>
              </a:rPr>
              <a:t>CONCLUSION</a:t>
            </a:r>
          </a:p>
          <a:p>
            <a:endParaRPr lang="en-IN" dirty="0"/>
          </a:p>
        </p:txBody>
      </p:sp>
    </p:spTree>
    <p:extLst>
      <p:ext uri="{BB962C8B-B14F-4D97-AF65-F5344CB8AC3E}">
        <p14:creationId xmlns:p14="http://schemas.microsoft.com/office/powerpoint/2010/main" val="42525925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616"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DATABASE(User Info.)-</a:t>
            </a:r>
          </a:p>
        </p:txBody>
      </p:sp>
      <p:sp>
        <p:nvSpPr>
          <p:cNvPr id="4" name="AutoShape 2" descr="blob:https://web.whatsapp.com/104ffe12-c38d-4d85-9f2b-e2218d96067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136" y="1113934"/>
            <a:ext cx="7744571" cy="522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41310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616" y="33832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DATABASE(Product Info.)-</a:t>
            </a:r>
          </a:p>
        </p:txBody>
      </p:sp>
      <p:sp>
        <p:nvSpPr>
          <p:cNvPr id="4" name="AutoShape 2" descr="blob:https://web.whatsapp.com/fae946e1-843f-4769-90ed-f8eac0e1f06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111" y="923103"/>
            <a:ext cx="8253454" cy="545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7677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975" y="290225"/>
            <a:ext cx="10584816" cy="1077218"/>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Spring Boot(Controllers, Repository, Data Transfer Object, Entity)-</a:t>
            </a:r>
          </a:p>
        </p:txBody>
      </p:sp>
      <p:sp>
        <p:nvSpPr>
          <p:cNvPr id="4" name="AutoShape 2" descr="blob:https://web.whatsapp.com/fae946e1-843f-4769-90ed-f8eac0e1f06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xmlns="" id="{220EF505-A4CC-C542-4A9F-17807D6BF2AA}"/>
              </a:ext>
            </a:extLst>
          </p:cNvPr>
          <p:cNvPicPr>
            <a:picLocks noChangeAspect="1"/>
          </p:cNvPicPr>
          <p:nvPr/>
        </p:nvPicPr>
        <p:blipFill rotWithShape="1">
          <a:blip r:embed="rId2"/>
          <a:srcRect t="19505" r="76109" b="11628"/>
          <a:stretch/>
        </p:blipFill>
        <p:spPr>
          <a:xfrm>
            <a:off x="155575" y="1497330"/>
            <a:ext cx="2827655" cy="4720590"/>
          </a:xfrm>
          <a:prstGeom prst="rect">
            <a:avLst/>
          </a:prstGeom>
          <a:ln>
            <a:noFill/>
          </a:ln>
          <a:effectLst>
            <a:softEdge rad="112500"/>
          </a:effectLst>
        </p:spPr>
      </p:pic>
      <p:pic>
        <p:nvPicPr>
          <p:cNvPr id="7" name="Picture 6">
            <a:extLst>
              <a:ext uri="{FF2B5EF4-FFF2-40B4-BE49-F238E27FC236}">
                <a16:creationId xmlns:a16="http://schemas.microsoft.com/office/drawing/2014/main" xmlns="" id="{071C2722-176D-7BB2-1C5B-7FFD062FF17D}"/>
              </a:ext>
            </a:extLst>
          </p:cNvPr>
          <p:cNvPicPr>
            <a:picLocks noChangeAspect="1"/>
          </p:cNvPicPr>
          <p:nvPr/>
        </p:nvPicPr>
        <p:blipFill rotWithShape="1">
          <a:blip r:embed="rId3"/>
          <a:srcRect t="18985" r="74818" b="13482"/>
          <a:stretch/>
        </p:blipFill>
        <p:spPr>
          <a:xfrm>
            <a:off x="3168332" y="1497330"/>
            <a:ext cx="3070225" cy="4629150"/>
          </a:xfrm>
          <a:prstGeom prst="rect">
            <a:avLst/>
          </a:prstGeom>
        </p:spPr>
      </p:pic>
      <p:pic>
        <p:nvPicPr>
          <p:cNvPr id="9" name="Picture 8">
            <a:extLst>
              <a:ext uri="{FF2B5EF4-FFF2-40B4-BE49-F238E27FC236}">
                <a16:creationId xmlns:a16="http://schemas.microsoft.com/office/drawing/2014/main" xmlns="" id="{15529CC5-541C-8870-2297-9B2BC26A3653}"/>
              </a:ext>
            </a:extLst>
          </p:cNvPr>
          <p:cNvPicPr>
            <a:picLocks noChangeAspect="1"/>
          </p:cNvPicPr>
          <p:nvPr/>
        </p:nvPicPr>
        <p:blipFill rotWithShape="1">
          <a:blip r:embed="rId4"/>
          <a:srcRect t="19152" r="76807" b="11981"/>
          <a:stretch/>
        </p:blipFill>
        <p:spPr>
          <a:xfrm>
            <a:off x="6332220" y="1497330"/>
            <a:ext cx="2827655" cy="4720590"/>
          </a:xfrm>
          <a:prstGeom prst="rect">
            <a:avLst/>
          </a:prstGeom>
        </p:spPr>
      </p:pic>
      <p:pic>
        <p:nvPicPr>
          <p:cNvPr id="11" name="Picture 10">
            <a:extLst>
              <a:ext uri="{FF2B5EF4-FFF2-40B4-BE49-F238E27FC236}">
                <a16:creationId xmlns:a16="http://schemas.microsoft.com/office/drawing/2014/main" xmlns="" id="{297FE0AA-CB6E-5B8D-479B-3A131DD9F121}"/>
              </a:ext>
            </a:extLst>
          </p:cNvPr>
          <p:cNvPicPr>
            <a:picLocks noChangeAspect="1"/>
          </p:cNvPicPr>
          <p:nvPr/>
        </p:nvPicPr>
        <p:blipFill rotWithShape="1">
          <a:blip r:embed="rId5"/>
          <a:srcRect t="19652" r="75531" b="12148"/>
          <a:stretch/>
        </p:blipFill>
        <p:spPr>
          <a:xfrm>
            <a:off x="9338310" y="1497330"/>
            <a:ext cx="2983230" cy="4674870"/>
          </a:xfrm>
          <a:prstGeom prst="rect">
            <a:avLst/>
          </a:prstGeom>
        </p:spPr>
      </p:pic>
    </p:spTree>
    <p:extLst>
      <p:ext uri="{BB962C8B-B14F-4D97-AF65-F5344CB8AC3E}">
        <p14:creationId xmlns:p14="http://schemas.microsoft.com/office/powerpoint/2010/main" val="5596033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lob:https://web.whatsapp.com/fae946e1-843f-4769-90ed-f8eac0e1f06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xmlns="" id="{D178D47D-3EC2-E8B0-C5B9-8FC6881D7CB8}"/>
              </a:ext>
            </a:extLst>
          </p:cNvPr>
          <p:cNvSpPr>
            <a:spLocks noChangeAspect="1" noChangeArrowheads="1"/>
          </p:cNvSpPr>
          <p:nvPr/>
        </p:nvSpPr>
        <p:spPr bwMode="auto">
          <a:xfrm>
            <a:off x="4423410" y="3257704"/>
            <a:ext cx="1824990" cy="2404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xmlns="" id="{39FA891A-0CE8-DBC6-CB90-99A29EB7379D}"/>
              </a:ext>
            </a:extLst>
          </p:cNvPr>
          <p:cNvPicPr>
            <a:picLocks noChangeAspect="1"/>
          </p:cNvPicPr>
          <p:nvPr/>
        </p:nvPicPr>
        <p:blipFill>
          <a:blip r:embed="rId2"/>
          <a:stretch>
            <a:fillRect/>
          </a:stretch>
        </p:blipFill>
        <p:spPr>
          <a:xfrm>
            <a:off x="307974" y="1272356"/>
            <a:ext cx="6472991" cy="3636000"/>
          </a:xfrm>
          <a:prstGeom prst="rect">
            <a:avLst/>
          </a:prstGeom>
        </p:spPr>
      </p:pic>
      <p:pic>
        <p:nvPicPr>
          <p:cNvPr id="8" name="Picture 7">
            <a:extLst>
              <a:ext uri="{FF2B5EF4-FFF2-40B4-BE49-F238E27FC236}">
                <a16:creationId xmlns:a16="http://schemas.microsoft.com/office/drawing/2014/main" xmlns="" id="{164F827B-5FD5-5D2D-FF4F-0F848C3E0C85}"/>
              </a:ext>
            </a:extLst>
          </p:cNvPr>
          <p:cNvPicPr>
            <a:picLocks noChangeAspect="1"/>
          </p:cNvPicPr>
          <p:nvPr/>
        </p:nvPicPr>
        <p:blipFill rotWithShape="1">
          <a:blip r:embed="rId3"/>
          <a:srcRect r="3940"/>
          <a:stretch/>
        </p:blipFill>
        <p:spPr>
          <a:xfrm>
            <a:off x="5486081" y="3257704"/>
            <a:ext cx="6217951" cy="3564000"/>
          </a:xfrm>
          <a:prstGeom prst="rect">
            <a:avLst/>
          </a:prstGeom>
        </p:spPr>
      </p:pic>
      <p:sp>
        <p:nvSpPr>
          <p:cNvPr id="7" name="TextBox 6">
            <a:extLst>
              <a:ext uri="{FF2B5EF4-FFF2-40B4-BE49-F238E27FC236}">
                <a16:creationId xmlns:a16="http://schemas.microsoft.com/office/drawing/2014/main" xmlns="" id="{FA8D7D52-3529-CEC9-3F4B-102907788C63}"/>
              </a:ext>
            </a:extLst>
          </p:cNvPr>
          <p:cNvSpPr txBox="1"/>
          <p:nvPr/>
        </p:nvSpPr>
        <p:spPr>
          <a:xfrm>
            <a:off x="307974" y="177738"/>
            <a:ext cx="10356215" cy="1077218"/>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Installation of tomcat web server manager &amp; </a:t>
            </a:r>
            <a:r>
              <a:rPr lang="en-IN" sz="3200" b="1" dirty="0" err="1">
                <a:latin typeface="Times New Roman" panose="02020603050405020304" pitchFamily="18" charset="0"/>
                <a:cs typeface="Times New Roman" panose="02020603050405020304" pitchFamily="18" charset="0"/>
              </a:rPr>
              <a:t>Mysql</a:t>
            </a:r>
            <a:endParaRPr lang="en-IN" sz="3200" b="1" dirty="0">
              <a:latin typeface="Times New Roman" panose="02020603050405020304" pitchFamily="18" charset="0"/>
              <a:cs typeface="Times New Roman" panose="02020603050405020304" pitchFamily="18" charset="0"/>
            </a:endParaRPr>
          </a:p>
          <a:p>
            <a:r>
              <a:rPr lang="en-IN" sz="3200" b="1" dirty="0">
                <a:latin typeface="Times New Roman" panose="02020603050405020304" pitchFamily="18" charset="0"/>
                <a:cs typeface="Times New Roman" panose="02020603050405020304" pitchFamily="18" charset="0"/>
              </a:rPr>
              <a:t>On EC2 Instances(AWS)-</a:t>
            </a:r>
          </a:p>
        </p:txBody>
      </p:sp>
    </p:spTree>
    <p:extLst>
      <p:ext uri="{BB962C8B-B14F-4D97-AF65-F5344CB8AC3E}">
        <p14:creationId xmlns:p14="http://schemas.microsoft.com/office/powerpoint/2010/main" val="3956852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lob:https://web.whatsapp.com/fae946e1-843f-4769-90ed-f8eac0e1f06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xmlns="" id="{D178D47D-3EC2-E8B0-C5B9-8FC6881D7CB8}"/>
              </a:ext>
            </a:extLst>
          </p:cNvPr>
          <p:cNvSpPr>
            <a:spLocks noChangeAspect="1" noChangeArrowheads="1"/>
          </p:cNvSpPr>
          <p:nvPr/>
        </p:nvSpPr>
        <p:spPr bwMode="auto">
          <a:xfrm>
            <a:off x="4423410" y="3276600"/>
            <a:ext cx="1824990" cy="2404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xmlns="" id="{39FA891A-0CE8-DBC6-CB90-99A29EB7379D}"/>
              </a:ext>
            </a:extLst>
          </p:cNvPr>
          <p:cNvPicPr>
            <a:picLocks noChangeAspect="1"/>
          </p:cNvPicPr>
          <p:nvPr/>
        </p:nvPicPr>
        <p:blipFill>
          <a:blip r:embed="rId2"/>
          <a:srcRect/>
          <a:stretch/>
        </p:blipFill>
        <p:spPr>
          <a:xfrm>
            <a:off x="307975" y="1254956"/>
            <a:ext cx="6472990" cy="3636000"/>
          </a:xfrm>
          <a:prstGeom prst="rect">
            <a:avLst/>
          </a:prstGeom>
        </p:spPr>
      </p:pic>
      <p:pic>
        <p:nvPicPr>
          <p:cNvPr id="8" name="Picture 7">
            <a:extLst>
              <a:ext uri="{FF2B5EF4-FFF2-40B4-BE49-F238E27FC236}">
                <a16:creationId xmlns:a16="http://schemas.microsoft.com/office/drawing/2014/main" xmlns="" id="{164F827B-5FD5-5D2D-FF4F-0F848C3E0C85}"/>
              </a:ext>
            </a:extLst>
          </p:cNvPr>
          <p:cNvPicPr>
            <a:picLocks noChangeAspect="1"/>
          </p:cNvPicPr>
          <p:nvPr/>
        </p:nvPicPr>
        <p:blipFill>
          <a:blip r:embed="rId3"/>
          <a:srcRect l="1000" r="1000"/>
          <a:stretch/>
        </p:blipFill>
        <p:spPr>
          <a:xfrm>
            <a:off x="5335905" y="2948354"/>
            <a:ext cx="6217951" cy="3564000"/>
          </a:xfrm>
          <a:prstGeom prst="rect">
            <a:avLst/>
          </a:prstGeom>
        </p:spPr>
      </p:pic>
    </p:spTree>
    <p:extLst>
      <p:ext uri="{BB962C8B-B14F-4D97-AF65-F5344CB8AC3E}">
        <p14:creationId xmlns:p14="http://schemas.microsoft.com/office/powerpoint/2010/main" val="22243665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lob:https://web.whatsapp.com/fae946e1-843f-4769-90ed-f8eac0e1f06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xmlns="" id="{D178D47D-3EC2-E8B0-C5B9-8FC6881D7CB8}"/>
              </a:ext>
            </a:extLst>
          </p:cNvPr>
          <p:cNvSpPr>
            <a:spLocks noChangeAspect="1" noChangeArrowheads="1"/>
          </p:cNvSpPr>
          <p:nvPr/>
        </p:nvSpPr>
        <p:spPr bwMode="auto">
          <a:xfrm>
            <a:off x="4423410" y="3276600"/>
            <a:ext cx="1824990" cy="2404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xmlns="" id="{39FA891A-0CE8-DBC6-CB90-99A29EB7379D}"/>
              </a:ext>
            </a:extLst>
          </p:cNvPr>
          <p:cNvPicPr>
            <a:picLocks noChangeAspect="1"/>
          </p:cNvPicPr>
          <p:nvPr/>
        </p:nvPicPr>
        <p:blipFill>
          <a:blip r:embed="rId2"/>
          <a:srcRect/>
          <a:stretch/>
        </p:blipFill>
        <p:spPr>
          <a:xfrm>
            <a:off x="307975" y="298710"/>
            <a:ext cx="6472990" cy="3636000"/>
          </a:xfrm>
          <a:prstGeom prst="rect">
            <a:avLst/>
          </a:prstGeom>
        </p:spPr>
      </p:pic>
      <p:pic>
        <p:nvPicPr>
          <p:cNvPr id="8" name="Picture 7">
            <a:extLst>
              <a:ext uri="{FF2B5EF4-FFF2-40B4-BE49-F238E27FC236}">
                <a16:creationId xmlns:a16="http://schemas.microsoft.com/office/drawing/2014/main" xmlns="" id="{164F827B-5FD5-5D2D-FF4F-0F848C3E0C85}"/>
              </a:ext>
            </a:extLst>
          </p:cNvPr>
          <p:cNvPicPr>
            <a:picLocks noChangeAspect="1"/>
          </p:cNvPicPr>
          <p:nvPr/>
        </p:nvPicPr>
        <p:blipFill>
          <a:blip r:embed="rId3"/>
          <a:srcRect l="1000" r="1000"/>
          <a:stretch/>
        </p:blipFill>
        <p:spPr>
          <a:xfrm>
            <a:off x="5752136" y="2696655"/>
            <a:ext cx="6217951" cy="3564000"/>
          </a:xfrm>
          <a:prstGeom prst="rect">
            <a:avLst/>
          </a:prstGeom>
        </p:spPr>
      </p:pic>
    </p:spTree>
    <p:extLst>
      <p:ext uri="{BB962C8B-B14F-4D97-AF65-F5344CB8AC3E}">
        <p14:creationId xmlns:p14="http://schemas.microsoft.com/office/powerpoint/2010/main" val="8463795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975" y="177738"/>
            <a:ext cx="10341864" cy="1077218"/>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Installation of tomcat web server manager &amp; </a:t>
            </a:r>
            <a:r>
              <a:rPr lang="en-IN" sz="3200" b="1" dirty="0" err="1">
                <a:latin typeface="Times New Roman" panose="02020603050405020304" pitchFamily="18" charset="0"/>
                <a:cs typeface="Times New Roman" panose="02020603050405020304" pitchFamily="18" charset="0"/>
              </a:rPr>
              <a:t>Mysql</a:t>
            </a:r>
            <a:endParaRPr lang="en-IN" sz="3200" b="1" dirty="0">
              <a:latin typeface="Times New Roman" panose="02020603050405020304" pitchFamily="18" charset="0"/>
              <a:cs typeface="Times New Roman" panose="02020603050405020304" pitchFamily="18" charset="0"/>
            </a:endParaRPr>
          </a:p>
          <a:p>
            <a:r>
              <a:rPr lang="en-IN" sz="3200" b="1" dirty="0">
                <a:latin typeface="Times New Roman" panose="02020603050405020304" pitchFamily="18" charset="0"/>
                <a:cs typeface="Times New Roman" panose="02020603050405020304" pitchFamily="18" charset="0"/>
              </a:rPr>
              <a:t>On EC2 Instances(AWS)-</a:t>
            </a:r>
          </a:p>
        </p:txBody>
      </p:sp>
      <p:sp>
        <p:nvSpPr>
          <p:cNvPr id="4" name="AutoShape 2" descr="blob:https://web.whatsapp.com/fae946e1-843f-4769-90ed-f8eac0e1f06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xmlns="" id="{D178D47D-3EC2-E8B0-C5B9-8FC6881D7CB8}"/>
              </a:ext>
            </a:extLst>
          </p:cNvPr>
          <p:cNvSpPr>
            <a:spLocks noChangeAspect="1" noChangeArrowheads="1"/>
          </p:cNvSpPr>
          <p:nvPr/>
        </p:nvSpPr>
        <p:spPr bwMode="auto">
          <a:xfrm>
            <a:off x="4423410" y="3276600"/>
            <a:ext cx="1824990" cy="2404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xmlns="" id="{39FA891A-0CE8-DBC6-CB90-99A29EB7379D}"/>
              </a:ext>
            </a:extLst>
          </p:cNvPr>
          <p:cNvPicPr>
            <a:picLocks noChangeAspect="1"/>
          </p:cNvPicPr>
          <p:nvPr/>
        </p:nvPicPr>
        <p:blipFill>
          <a:blip r:embed="rId2"/>
          <a:srcRect/>
          <a:stretch/>
        </p:blipFill>
        <p:spPr>
          <a:xfrm>
            <a:off x="307975" y="1254956"/>
            <a:ext cx="6472990" cy="3636000"/>
          </a:xfrm>
          <a:prstGeom prst="rect">
            <a:avLst/>
          </a:prstGeom>
        </p:spPr>
      </p:pic>
      <p:pic>
        <p:nvPicPr>
          <p:cNvPr id="8" name="Picture 7">
            <a:extLst>
              <a:ext uri="{FF2B5EF4-FFF2-40B4-BE49-F238E27FC236}">
                <a16:creationId xmlns:a16="http://schemas.microsoft.com/office/drawing/2014/main" xmlns="" id="{164F827B-5FD5-5D2D-FF4F-0F848C3E0C85}"/>
              </a:ext>
            </a:extLst>
          </p:cNvPr>
          <p:cNvPicPr>
            <a:picLocks noChangeAspect="1"/>
          </p:cNvPicPr>
          <p:nvPr/>
        </p:nvPicPr>
        <p:blipFill>
          <a:blip r:embed="rId3"/>
          <a:srcRect l="1000" r="1000"/>
          <a:stretch/>
        </p:blipFill>
        <p:spPr>
          <a:xfrm>
            <a:off x="5666074" y="3276600"/>
            <a:ext cx="6217951" cy="3564000"/>
          </a:xfrm>
          <a:prstGeom prst="rect">
            <a:avLst/>
          </a:prstGeom>
        </p:spPr>
      </p:pic>
    </p:spTree>
    <p:extLst>
      <p:ext uri="{BB962C8B-B14F-4D97-AF65-F5344CB8AC3E}">
        <p14:creationId xmlns:p14="http://schemas.microsoft.com/office/powerpoint/2010/main" val="15579500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lob:https://web.whatsapp.com/fae946e1-843f-4769-90ed-f8eac0e1f06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xmlns="" id="{D178D47D-3EC2-E8B0-C5B9-8FC6881D7CB8}"/>
              </a:ext>
            </a:extLst>
          </p:cNvPr>
          <p:cNvSpPr>
            <a:spLocks noChangeAspect="1" noChangeArrowheads="1"/>
          </p:cNvSpPr>
          <p:nvPr/>
        </p:nvSpPr>
        <p:spPr bwMode="auto">
          <a:xfrm>
            <a:off x="4423410" y="3276600"/>
            <a:ext cx="1824990" cy="2404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xmlns="" id="{39FA891A-0CE8-DBC6-CB90-99A29EB7379D}"/>
              </a:ext>
            </a:extLst>
          </p:cNvPr>
          <p:cNvPicPr>
            <a:picLocks noChangeAspect="1"/>
          </p:cNvPicPr>
          <p:nvPr/>
        </p:nvPicPr>
        <p:blipFill>
          <a:blip r:embed="rId2"/>
          <a:srcRect/>
          <a:stretch/>
        </p:blipFill>
        <p:spPr>
          <a:xfrm>
            <a:off x="155575" y="265803"/>
            <a:ext cx="6472991" cy="3474175"/>
          </a:xfrm>
          <a:prstGeom prst="rect">
            <a:avLst/>
          </a:prstGeom>
        </p:spPr>
      </p:pic>
      <p:pic>
        <p:nvPicPr>
          <p:cNvPr id="8" name="Picture 7">
            <a:extLst>
              <a:ext uri="{FF2B5EF4-FFF2-40B4-BE49-F238E27FC236}">
                <a16:creationId xmlns:a16="http://schemas.microsoft.com/office/drawing/2014/main" xmlns="" id="{164F827B-5FD5-5D2D-FF4F-0F848C3E0C85}"/>
              </a:ext>
            </a:extLst>
          </p:cNvPr>
          <p:cNvPicPr>
            <a:picLocks noChangeAspect="1"/>
          </p:cNvPicPr>
          <p:nvPr/>
        </p:nvPicPr>
        <p:blipFill>
          <a:blip r:embed="rId3"/>
          <a:srcRect l="1000" r="1000"/>
          <a:stretch/>
        </p:blipFill>
        <p:spPr>
          <a:xfrm>
            <a:off x="5472436" y="2379704"/>
            <a:ext cx="6217951" cy="3564000"/>
          </a:xfrm>
          <a:prstGeom prst="rect">
            <a:avLst/>
          </a:prstGeom>
        </p:spPr>
      </p:pic>
    </p:spTree>
    <p:extLst>
      <p:ext uri="{BB962C8B-B14F-4D97-AF65-F5344CB8AC3E}">
        <p14:creationId xmlns:p14="http://schemas.microsoft.com/office/powerpoint/2010/main" val="23526964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975" y="177738"/>
            <a:ext cx="10341864"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S3 Buckets, Load Balancer &amp; Auto Scaling Groups</a:t>
            </a:r>
          </a:p>
        </p:txBody>
      </p:sp>
      <p:sp>
        <p:nvSpPr>
          <p:cNvPr id="4" name="AutoShape 2" descr="blob:https://web.whatsapp.com/fae946e1-843f-4769-90ed-f8eac0e1f06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xmlns="" id="{D178D47D-3EC2-E8B0-C5B9-8FC6881D7CB8}"/>
              </a:ext>
            </a:extLst>
          </p:cNvPr>
          <p:cNvSpPr>
            <a:spLocks noChangeAspect="1" noChangeArrowheads="1"/>
          </p:cNvSpPr>
          <p:nvPr/>
        </p:nvSpPr>
        <p:spPr bwMode="auto">
          <a:xfrm>
            <a:off x="4423410" y="3276600"/>
            <a:ext cx="1824990" cy="2404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xmlns="" id="{39FA891A-0CE8-DBC6-CB90-99A29EB7379D}"/>
              </a:ext>
            </a:extLst>
          </p:cNvPr>
          <p:cNvPicPr>
            <a:picLocks noChangeAspect="1"/>
          </p:cNvPicPr>
          <p:nvPr/>
        </p:nvPicPr>
        <p:blipFill>
          <a:blip r:embed="rId2"/>
          <a:srcRect/>
          <a:stretch/>
        </p:blipFill>
        <p:spPr>
          <a:xfrm>
            <a:off x="307975" y="1272356"/>
            <a:ext cx="6472990" cy="3636000"/>
          </a:xfrm>
          <a:prstGeom prst="rect">
            <a:avLst/>
          </a:prstGeom>
        </p:spPr>
      </p:pic>
      <p:pic>
        <p:nvPicPr>
          <p:cNvPr id="8" name="Picture 7">
            <a:extLst>
              <a:ext uri="{FF2B5EF4-FFF2-40B4-BE49-F238E27FC236}">
                <a16:creationId xmlns:a16="http://schemas.microsoft.com/office/drawing/2014/main" xmlns="" id="{164F827B-5FD5-5D2D-FF4F-0F848C3E0C85}"/>
              </a:ext>
            </a:extLst>
          </p:cNvPr>
          <p:cNvPicPr>
            <a:picLocks noChangeAspect="1"/>
          </p:cNvPicPr>
          <p:nvPr/>
        </p:nvPicPr>
        <p:blipFill>
          <a:blip r:embed="rId3"/>
          <a:srcRect l="1000" r="1000"/>
          <a:stretch/>
        </p:blipFill>
        <p:spPr>
          <a:xfrm>
            <a:off x="5666074" y="3276600"/>
            <a:ext cx="6217951" cy="3564000"/>
          </a:xfrm>
          <a:prstGeom prst="rect">
            <a:avLst/>
          </a:prstGeom>
        </p:spPr>
      </p:pic>
    </p:spTree>
    <p:extLst>
      <p:ext uri="{BB962C8B-B14F-4D97-AF65-F5344CB8AC3E}">
        <p14:creationId xmlns:p14="http://schemas.microsoft.com/office/powerpoint/2010/main" val="5999378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lob:https://web.whatsapp.com/fae946e1-843f-4769-90ed-f8eac0e1f06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xmlns="" id="{D178D47D-3EC2-E8B0-C5B9-8FC6881D7CB8}"/>
              </a:ext>
            </a:extLst>
          </p:cNvPr>
          <p:cNvSpPr>
            <a:spLocks noChangeAspect="1" noChangeArrowheads="1"/>
          </p:cNvSpPr>
          <p:nvPr/>
        </p:nvSpPr>
        <p:spPr bwMode="auto">
          <a:xfrm>
            <a:off x="4423410" y="3276600"/>
            <a:ext cx="1824990" cy="2404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xmlns="" id="{39FA891A-0CE8-DBC6-CB90-99A29EB7379D}"/>
              </a:ext>
            </a:extLst>
          </p:cNvPr>
          <p:cNvPicPr>
            <a:picLocks noChangeAspect="1"/>
          </p:cNvPicPr>
          <p:nvPr/>
        </p:nvPicPr>
        <p:blipFill>
          <a:blip r:embed="rId2"/>
          <a:srcRect/>
          <a:stretch/>
        </p:blipFill>
        <p:spPr>
          <a:xfrm>
            <a:off x="307975" y="264775"/>
            <a:ext cx="6472990" cy="3636000"/>
          </a:xfrm>
          <a:prstGeom prst="rect">
            <a:avLst/>
          </a:prstGeom>
        </p:spPr>
      </p:pic>
      <p:pic>
        <p:nvPicPr>
          <p:cNvPr id="8" name="Picture 7">
            <a:extLst>
              <a:ext uri="{FF2B5EF4-FFF2-40B4-BE49-F238E27FC236}">
                <a16:creationId xmlns:a16="http://schemas.microsoft.com/office/drawing/2014/main" xmlns="" id="{164F827B-5FD5-5D2D-FF4F-0F848C3E0C85}"/>
              </a:ext>
            </a:extLst>
          </p:cNvPr>
          <p:cNvPicPr>
            <a:picLocks noChangeAspect="1"/>
          </p:cNvPicPr>
          <p:nvPr/>
        </p:nvPicPr>
        <p:blipFill>
          <a:blip r:embed="rId3"/>
          <a:srcRect l="1000" r="1000"/>
          <a:stretch/>
        </p:blipFill>
        <p:spPr>
          <a:xfrm>
            <a:off x="5666074" y="2696655"/>
            <a:ext cx="6217951" cy="3564000"/>
          </a:xfrm>
          <a:prstGeom prst="rect">
            <a:avLst/>
          </a:prstGeom>
        </p:spPr>
      </p:pic>
    </p:spTree>
    <p:extLst>
      <p:ext uri="{BB962C8B-B14F-4D97-AF65-F5344CB8AC3E}">
        <p14:creationId xmlns:p14="http://schemas.microsoft.com/office/powerpoint/2010/main" val="3932909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FF022A8A-3D59-470A-A71D-B9644B89AC2A}"/>
              </a:ext>
            </a:extLst>
          </p:cNvPr>
          <p:cNvSpPr>
            <a:spLocks noGrp="1"/>
          </p:cNvSpPr>
          <p:nvPr>
            <p:ph type="title"/>
          </p:nvPr>
        </p:nvSpPr>
        <p:spPr>
          <a:xfrm>
            <a:off x="801905" y="609600"/>
            <a:ext cx="10015321" cy="1456267"/>
          </a:xfrm>
        </p:spPr>
        <p:txBody>
          <a:bodyPr>
            <a:normAutofit/>
          </a:bodyPr>
          <a:lstStyle/>
          <a:p>
            <a:r>
              <a:rPr lang="en-IN" sz="4800"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xmlns="" id="{1ACB705E-DDAB-4F0A-930D-0C3C1649D281}"/>
              </a:ext>
            </a:extLst>
          </p:cNvPr>
          <p:cNvSpPr>
            <a:spLocks noGrp="1"/>
          </p:cNvSpPr>
          <p:nvPr>
            <p:ph idx="1"/>
          </p:nvPr>
        </p:nvSpPr>
        <p:spPr>
          <a:xfrm>
            <a:off x="882317" y="1668378"/>
            <a:ext cx="10015322" cy="4267201"/>
          </a:xfrm>
        </p:spPr>
        <p:txBody>
          <a:bodyPr>
            <a:normAutofit fontScale="92500" lnSpcReduction="10000"/>
          </a:bodyPr>
          <a:lstStyle/>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Nowadays most of the purchasing of items that are needed for the daily basis can be done through online mode.</a:t>
            </a:r>
          </a:p>
          <a:p>
            <a:pPr algn="just"/>
            <a:r>
              <a:rPr lang="en-US" sz="2400" dirty="0">
                <a:latin typeface="Times New Roman" panose="02020603050405020304" pitchFamily="18" charset="0"/>
                <a:cs typeface="Times New Roman" panose="02020603050405020304" pitchFamily="18" charset="0"/>
              </a:rPr>
              <a:t>There are many websites where people can buy their stuff through online like Ikea,  Amazon and </a:t>
            </a:r>
            <a:r>
              <a:rPr lang="en-US" sz="2400" dirty="0" err="1">
                <a:latin typeface="Times New Roman" panose="02020603050405020304" pitchFamily="18" charset="0"/>
                <a:cs typeface="Times New Roman" panose="02020603050405020304" pitchFamily="18" charset="0"/>
              </a:rPr>
              <a:t>etc</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Shop for home is a popular store in the market for shopping the Shop for home.</a:t>
            </a:r>
          </a:p>
          <a:p>
            <a:pPr algn="just"/>
            <a:r>
              <a:rPr lang="en-US" sz="2400" dirty="0">
                <a:latin typeface="Times New Roman" panose="02020603050405020304" pitchFamily="18" charset="0"/>
                <a:cs typeface="Times New Roman" panose="02020603050405020304" pitchFamily="18" charset="0"/>
              </a:rPr>
              <a:t>In this project we created a ecommerce website to provide all the services to the users through online.</a:t>
            </a:r>
          </a:p>
          <a:p>
            <a:pPr algn="just"/>
            <a:r>
              <a:rPr lang="en-US" sz="2400" dirty="0">
                <a:latin typeface="Times New Roman" panose="02020603050405020304" pitchFamily="18" charset="0"/>
                <a:cs typeface="Times New Roman" panose="02020603050405020304" pitchFamily="18" charset="0"/>
              </a:rPr>
              <a:t>There are 2 users in this application:</a:t>
            </a:r>
          </a:p>
          <a:p>
            <a:pPr marL="0" indent="0" algn="just">
              <a:buNone/>
            </a:pPr>
            <a:r>
              <a:rPr lang="en-US" sz="2400" dirty="0">
                <a:latin typeface="Times New Roman" panose="02020603050405020304" pitchFamily="18" charset="0"/>
                <a:cs typeface="Times New Roman" panose="02020603050405020304" pitchFamily="18" charset="0"/>
              </a:rPr>
              <a:t>       1. User</a:t>
            </a:r>
          </a:p>
          <a:p>
            <a:pPr marL="0" indent="0" algn="just">
              <a:buNone/>
            </a:pPr>
            <a:r>
              <a:rPr lang="en-US" sz="2400" dirty="0">
                <a:latin typeface="Times New Roman" panose="02020603050405020304" pitchFamily="18" charset="0"/>
                <a:cs typeface="Times New Roman" panose="02020603050405020304" pitchFamily="18" charset="0"/>
              </a:rPr>
              <a:t>       2.Admin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4694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lob:https://web.whatsapp.com/fae946e1-843f-4769-90ed-f8eac0e1f06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xmlns="" id="{D178D47D-3EC2-E8B0-C5B9-8FC6881D7CB8}"/>
              </a:ext>
            </a:extLst>
          </p:cNvPr>
          <p:cNvSpPr>
            <a:spLocks noChangeAspect="1" noChangeArrowheads="1"/>
          </p:cNvSpPr>
          <p:nvPr/>
        </p:nvSpPr>
        <p:spPr bwMode="auto">
          <a:xfrm>
            <a:off x="4423410" y="3276600"/>
            <a:ext cx="1824990" cy="2404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xmlns="" id="{39FA891A-0CE8-DBC6-CB90-99A29EB7379D}"/>
              </a:ext>
            </a:extLst>
          </p:cNvPr>
          <p:cNvPicPr>
            <a:picLocks noChangeAspect="1"/>
          </p:cNvPicPr>
          <p:nvPr/>
        </p:nvPicPr>
        <p:blipFill>
          <a:blip r:embed="rId2"/>
          <a:srcRect/>
          <a:stretch/>
        </p:blipFill>
        <p:spPr>
          <a:xfrm>
            <a:off x="155575" y="487048"/>
            <a:ext cx="6472990" cy="3636000"/>
          </a:xfrm>
          <a:prstGeom prst="rect">
            <a:avLst/>
          </a:prstGeom>
        </p:spPr>
      </p:pic>
      <p:pic>
        <p:nvPicPr>
          <p:cNvPr id="8" name="Picture 7">
            <a:extLst>
              <a:ext uri="{FF2B5EF4-FFF2-40B4-BE49-F238E27FC236}">
                <a16:creationId xmlns:a16="http://schemas.microsoft.com/office/drawing/2014/main" xmlns="" id="{164F827B-5FD5-5D2D-FF4F-0F848C3E0C85}"/>
              </a:ext>
            </a:extLst>
          </p:cNvPr>
          <p:cNvPicPr>
            <a:picLocks noChangeAspect="1"/>
          </p:cNvPicPr>
          <p:nvPr/>
        </p:nvPicPr>
        <p:blipFill>
          <a:blip r:embed="rId3"/>
          <a:srcRect l="1000" r="1000"/>
          <a:stretch/>
        </p:blipFill>
        <p:spPr>
          <a:xfrm>
            <a:off x="5515467" y="2806952"/>
            <a:ext cx="6217951" cy="3564000"/>
          </a:xfrm>
          <a:prstGeom prst="rect">
            <a:avLst/>
          </a:prstGeom>
        </p:spPr>
      </p:pic>
    </p:spTree>
    <p:extLst>
      <p:ext uri="{BB962C8B-B14F-4D97-AF65-F5344CB8AC3E}">
        <p14:creationId xmlns:p14="http://schemas.microsoft.com/office/powerpoint/2010/main" val="32460711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400"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4400"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idx="1"/>
          </p:nvPr>
        </p:nvSpPr>
        <p:spPr>
          <a:xfrm>
            <a:off x="677334" y="1930400"/>
            <a:ext cx="10131425" cy="3400926"/>
          </a:xfrm>
        </p:spPr>
        <p:txBody>
          <a:bodyPr>
            <a:normAutofit/>
          </a:bodyPr>
          <a:lstStyle/>
          <a:p>
            <a:r>
              <a:rPr lang="en-US" sz="2200" dirty="0">
                <a:latin typeface="Times New Roman" panose="02020603050405020304" pitchFamily="18" charset="0"/>
                <a:cs typeface="Times New Roman" panose="02020603050405020304" pitchFamily="18" charset="0"/>
              </a:rPr>
              <a:t>Technology has made significant progress over the years to provide consumers a better online shopping experience and will continue to do so for years to come.  </a:t>
            </a:r>
          </a:p>
          <a:p>
            <a:r>
              <a:rPr lang="en-US" sz="2200" dirty="0">
                <a:latin typeface="Times New Roman" panose="02020603050405020304" pitchFamily="18" charset="0"/>
                <a:cs typeface="Times New Roman" panose="02020603050405020304" pitchFamily="18" charset="0"/>
              </a:rPr>
              <a:t>With the rapid growth of products and brands, people have speculated that online shopping will overtake in-store shopping. </a:t>
            </a:r>
          </a:p>
          <a:p>
            <a:r>
              <a:rPr lang="en-US" sz="2200" dirty="0">
                <a:latin typeface="Times New Roman" panose="02020603050405020304" pitchFamily="18" charset="0"/>
                <a:cs typeface="Times New Roman" panose="02020603050405020304" pitchFamily="18" charset="0"/>
              </a:rPr>
              <a:t> However, the availability of online shopping has produced a more educated consumer that can shop around with relative ease without having to spend a large amount of time. </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3240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FBCB9AF-9B7C-9DB2-9137-A77DABD90D3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8F0EDB8D-9102-6AD2-C129-F4504DAA990B}"/>
              </a:ext>
            </a:extLst>
          </p:cNvPr>
          <p:cNvPicPr>
            <a:picLocks noGrp="1" noChangeAspect="1"/>
          </p:cNvPicPr>
          <p:nvPr>
            <p:ph idx="1"/>
          </p:nvPr>
        </p:nvPicPr>
        <p:blipFill>
          <a:blip r:embed="rId2"/>
          <a:stretch>
            <a:fillRect/>
          </a:stretch>
        </p:blipFill>
        <p:spPr>
          <a:xfrm>
            <a:off x="725460" y="344905"/>
            <a:ext cx="10792771" cy="5903495"/>
          </a:xfrm>
          <a:prstGeom prst="rect">
            <a:avLst/>
          </a:prstGeom>
        </p:spPr>
      </p:pic>
    </p:spTree>
    <p:extLst>
      <p:ext uri="{BB962C8B-B14F-4D97-AF65-F5344CB8AC3E}">
        <p14:creationId xmlns:p14="http://schemas.microsoft.com/office/powerpoint/2010/main" val="17463829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FF022A8A-3D59-470A-A71D-B9644B89AC2A}"/>
              </a:ext>
            </a:extLst>
          </p:cNvPr>
          <p:cNvSpPr>
            <a:spLocks noGrp="1"/>
          </p:cNvSpPr>
          <p:nvPr>
            <p:ph type="title"/>
          </p:nvPr>
        </p:nvSpPr>
        <p:spPr>
          <a:xfrm>
            <a:off x="1090863" y="862988"/>
            <a:ext cx="9891616" cy="1456267"/>
          </a:xfrm>
        </p:spPr>
        <p:txBody>
          <a:bodyPr>
            <a:normAutofit/>
          </a:bodyPr>
          <a:lstStyle/>
          <a:p>
            <a:r>
              <a:rPr lang="en-US" sz="4800"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Aim</a:t>
            </a:r>
            <a:endParaRPr lang="en-IN" sz="4800"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1ACB705E-DDAB-4F0A-930D-0C3C1649D281}"/>
              </a:ext>
            </a:extLst>
          </p:cNvPr>
          <p:cNvSpPr>
            <a:spLocks noGrp="1"/>
          </p:cNvSpPr>
          <p:nvPr>
            <p:ph idx="1"/>
          </p:nvPr>
        </p:nvSpPr>
        <p:spPr>
          <a:xfrm>
            <a:off x="1090863" y="2069432"/>
            <a:ext cx="9806775" cy="3925580"/>
          </a:xfrm>
        </p:spPr>
        <p:txBody>
          <a:bodyPr>
            <a:normAutofit/>
          </a:bodyPr>
          <a:lstStyle/>
          <a:p>
            <a:pPr algn="just"/>
            <a:r>
              <a:rPr lang="en-US" sz="2200" dirty="0">
                <a:latin typeface="Times New Roman" panose="02020603050405020304" pitchFamily="18" charset="0"/>
                <a:cs typeface="Times New Roman" panose="02020603050405020304" pitchFamily="18" charset="0"/>
              </a:rPr>
              <a:t>This project aims to develop an online shopping for customers with the goal so that it is very easy to shop their loved things virtually without going to any store from their home</a:t>
            </a:r>
          </a:p>
          <a:p>
            <a:pPr algn="just"/>
            <a:r>
              <a:rPr lang="en-US" sz="2200" dirty="0">
                <a:latin typeface="Times New Roman" panose="02020603050405020304" pitchFamily="18" charset="0"/>
                <a:cs typeface="Times New Roman" panose="02020603050405020304" pitchFamily="18" charset="0"/>
              </a:rPr>
              <a:t>The objective of the project is to make an application in android platform to purchase items in an existing shop. </a:t>
            </a:r>
          </a:p>
          <a:p>
            <a:pPr algn="just"/>
            <a:r>
              <a:rPr lang="en-US" sz="2200" dirty="0">
                <a:latin typeface="Times New Roman" panose="02020603050405020304" pitchFamily="18" charset="0"/>
                <a:cs typeface="Times New Roman" panose="02020603050405020304" pitchFamily="18" charset="0"/>
              </a:rPr>
              <a:t>In order to build such an application complete web support need to be provided. A complete and efficient web application which can provide the online shopping experience is the basic objective of the project. The web application can be implemented in the form of an android application with web view.</a:t>
            </a:r>
          </a:p>
        </p:txBody>
      </p:sp>
    </p:spTree>
    <p:extLst>
      <p:ext uri="{BB962C8B-B14F-4D97-AF65-F5344CB8AC3E}">
        <p14:creationId xmlns:p14="http://schemas.microsoft.com/office/powerpoint/2010/main" val="25559102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FF022A8A-3D59-470A-A71D-B9644B89AC2A}"/>
              </a:ext>
            </a:extLst>
          </p:cNvPr>
          <p:cNvSpPr>
            <a:spLocks noGrp="1"/>
          </p:cNvSpPr>
          <p:nvPr>
            <p:ph type="title"/>
          </p:nvPr>
        </p:nvSpPr>
        <p:spPr>
          <a:xfrm>
            <a:off x="985891" y="1042737"/>
            <a:ext cx="10131425" cy="1106905"/>
          </a:xfrm>
        </p:spPr>
        <p:txBody>
          <a:bodyPr>
            <a:normAutofit fontScale="90000"/>
          </a:bodyPr>
          <a:lstStyle/>
          <a:p>
            <a:r>
              <a:rPr lang="en-US" sz="5300"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Technologies Used</a:t>
            </a:r>
            <a:r>
              <a:rPr lang="en-US"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br>
              <a:rPr lang="en-US"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b="1" cap="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1ACB705E-DDAB-4F0A-930D-0C3C1649D281}"/>
              </a:ext>
            </a:extLst>
          </p:cNvPr>
          <p:cNvSpPr>
            <a:spLocks noGrp="1"/>
          </p:cNvSpPr>
          <p:nvPr>
            <p:ph idx="1"/>
          </p:nvPr>
        </p:nvSpPr>
        <p:spPr>
          <a:xfrm>
            <a:off x="985891" y="2294021"/>
            <a:ext cx="9603275" cy="2775284"/>
          </a:xfrm>
        </p:spPr>
        <p:txBody>
          <a:bodyPr>
            <a:normAutofit/>
          </a:bodyPr>
          <a:lstStyle/>
          <a:p>
            <a:pPr algn="just"/>
            <a:r>
              <a:rPr lang="en-US" sz="2200" dirty="0">
                <a:latin typeface="Times New Roman" panose="02020603050405020304" pitchFamily="18" charset="0"/>
                <a:cs typeface="Times New Roman" panose="02020603050405020304" pitchFamily="18" charset="0"/>
              </a:rPr>
              <a:t>Angular - Frontend</a:t>
            </a:r>
          </a:p>
          <a:p>
            <a:pPr algn="just"/>
            <a:r>
              <a:rPr lang="en-US" sz="2200" dirty="0">
                <a:latin typeface="Times New Roman" panose="02020603050405020304" pitchFamily="18" charset="0"/>
                <a:cs typeface="Times New Roman" panose="02020603050405020304" pitchFamily="18" charset="0"/>
              </a:rPr>
              <a:t>Database – MySQL And XAMPP</a:t>
            </a:r>
          </a:p>
          <a:p>
            <a:pPr algn="just"/>
            <a:r>
              <a:rPr lang="en-US" sz="2200" dirty="0">
                <a:latin typeface="Times New Roman" panose="02020603050405020304" pitchFamily="18" charset="0"/>
                <a:cs typeface="Times New Roman" panose="02020603050405020304" pitchFamily="18" charset="0"/>
              </a:rPr>
              <a:t>Java(Eclipse) and Spring boot  - Backend</a:t>
            </a:r>
          </a:p>
          <a:p>
            <a:pPr algn="just"/>
            <a:r>
              <a:rPr lang="en-US" sz="2200" dirty="0">
                <a:latin typeface="Times New Roman" panose="02020603050405020304" pitchFamily="18" charset="0"/>
                <a:cs typeface="Times New Roman" panose="02020603050405020304" pitchFamily="18" charset="0"/>
              </a:rPr>
              <a:t>AWS Services</a:t>
            </a:r>
          </a:p>
          <a:p>
            <a:pPr algn="just"/>
            <a:r>
              <a:rPr lang="en-US" sz="2200" dirty="0">
                <a:latin typeface="Times New Roman" panose="02020603050405020304" pitchFamily="18" charset="0"/>
                <a:cs typeface="Times New Roman" panose="02020603050405020304" pitchFamily="18" charset="0"/>
              </a:rPr>
              <a:t>IDE- Visual Studio Code , Eclipse.</a:t>
            </a:r>
          </a:p>
          <a:p>
            <a:pPr algn="just"/>
            <a:r>
              <a:rPr lang="en-US" sz="2200" dirty="0">
                <a:latin typeface="Times New Roman" panose="02020603050405020304" pitchFamily="18" charset="0"/>
                <a:cs typeface="Times New Roman" panose="02020603050405020304" pitchFamily="18" charset="0"/>
              </a:rPr>
              <a:t>Versioning: GitHub</a:t>
            </a:r>
          </a:p>
        </p:txBody>
      </p:sp>
    </p:spTree>
    <p:extLst>
      <p:ext uri="{BB962C8B-B14F-4D97-AF65-F5344CB8AC3E}">
        <p14:creationId xmlns:p14="http://schemas.microsoft.com/office/powerpoint/2010/main" val="2175333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3664" y="945901"/>
            <a:ext cx="932688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admin does the following activities:</a:t>
            </a:r>
            <a:endParaRPr lang="en-IN" sz="32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7360920" y="2212848"/>
            <a:ext cx="3447288" cy="24893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Manages the product</a:t>
            </a:r>
          </a:p>
          <a:p>
            <a:pPr marL="285750" indent="-28575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Manages the order</a:t>
            </a:r>
          </a:p>
          <a:p>
            <a:pPr marL="285750" indent="-28575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Manages the user</a:t>
            </a:r>
          </a:p>
          <a:p>
            <a:pPr marL="285750" indent="-285750">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Manages the items</a:t>
            </a:r>
          </a:p>
          <a:p>
            <a:pPr>
              <a:lnSpc>
                <a:spcPct val="150000"/>
              </a:lnSpc>
            </a:pP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664" y="1757879"/>
            <a:ext cx="6257925" cy="4686300"/>
          </a:xfrm>
          <a:prstGeom prst="rect">
            <a:avLst/>
          </a:prstGeom>
        </p:spPr>
      </p:pic>
    </p:spTree>
    <p:extLst>
      <p:ext uri="{BB962C8B-B14F-4D97-AF65-F5344CB8AC3E}">
        <p14:creationId xmlns:p14="http://schemas.microsoft.com/office/powerpoint/2010/main" val="2478156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0950" y="418452"/>
            <a:ext cx="10917936" cy="73866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login page of the user contains the following attributes:</a:t>
            </a:r>
          </a:p>
          <a:p>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474" y="1157116"/>
            <a:ext cx="6501313" cy="5282432"/>
          </a:xfrm>
          <a:prstGeom prst="rect">
            <a:avLst/>
          </a:prstGeom>
        </p:spPr>
      </p:pic>
    </p:spTree>
    <p:extLst>
      <p:ext uri="{BB962C8B-B14F-4D97-AF65-F5344CB8AC3E}">
        <p14:creationId xmlns:p14="http://schemas.microsoft.com/office/powerpoint/2010/main" val="3346896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6928" y="649224"/>
            <a:ext cx="408736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User details of a particular user:</a:t>
            </a:r>
            <a:endParaRPr lang="en-IN"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5967664" y="649223"/>
            <a:ext cx="489284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Product details of a particular product:</a:t>
            </a:r>
            <a:endParaRPr lang="en-IN" sz="2400" dirty="0">
              <a:latin typeface="Times New Roman" panose="02020603050405020304" pitchFamily="18" charset="0"/>
              <a:cs typeface="Times New Roman" panose="02020603050405020304" pitchFamily="18" charset="0"/>
            </a:endParaRPr>
          </a:p>
        </p:txBody>
      </p:sp>
      <p:pic>
        <p:nvPicPr>
          <p:cNvPr id="6" name="Picture 6">
            <a:extLst>
              <a:ext uri="{FF2B5EF4-FFF2-40B4-BE49-F238E27FC236}">
                <a16:creationId xmlns:a16="http://schemas.microsoft.com/office/drawing/2014/main" xmlns="" id="{262622DF-3099-1300-C0B8-6654C512E621}"/>
              </a:ext>
            </a:extLst>
          </p:cNvPr>
          <p:cNvPicPr>
            <a:picLocks noChangeAspect="1"/>
          </p:cNvPicPr>
          <p:nvPr/>
        </p:nvPicPr>
        <p:blipFill>
          <a:blip r:embed="rId2"/>
          <a:stretch>
            <a:fillRect/>
          </a:stretch>
        </p:blipFill>
        <p:spPr>
          <a:xfrm>
            <a:off x="220335" y="1863328"/>
            <a:ext cx="11465579" cy="3131343"/>
          </a:xfrm>
          <a:prstGeom prst="rect">
            <a:avLst/>
          </a:prstGeom>
        </p:spPr>
      </p:pic>
    </p:spTree>
    <p:extLst>
      <p:ext uri="{BB962C8B-B14F-4D97-AF65-F5344CB8AC3E}">
        <p14:creationId xmlns:p14="http://schemas.microsoft.com/office/powerpoint/2010/main" val="252432819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Composite</Template>
  <TotalTime>1104</TotalTime>
  <Words>636</Words>
  <Application>Microsoft Office PowerPoint</Application>
  <PresentationFormat>Widescreen</PresentationFormat>
  <Paragraphs>106</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Algerian</vt:lpstr>
      <vt:lpstr>Arial</vt:lpstr>
      <vt:lpstr>Arial Black</vt:lpstr>
      <vt:lpstr>Calibri</vt:lpstr>
      <vt:lpstr>Times New Roman</vt:lpstr>
      <vt:lpstr>Trebuchet MS</vt:lpstr>
      <vt:lpstr>Wingdings 3</vt:lpstr>
      <vt:lpstr>Facet</vt:lpstr>
      <vt:lpstr>     CAPSTONE PROJECT “SHOP FOR HOME”</vt:lpstr>
      <vt:lpstr>Teammates-</vt:lpstr>
      <vt:lpstr>CONTENTS-</vt:lpstr>
      <vt:lpstr>Introduction</vt:lpstr>
      <vt:lpstr>Aim</vt:lpstr>
      <vt:lpstr>Technologies Used: </vt:lpstr>
      <vt:lpstr>PowerPoint Presentation</vt:lpstr>
      <vt:lpstr>PowerPoint Presentation</vt:lpstr>
      <vt:lpstr>PowerPoint Presentation</vt:lpstr>
      <vt:lpstr>PowerPoint Presentation</vt:lpstr>
      <vt:lpstr>PowerPoint Presentation</vt:lpstr>
      <vt:lpstr>Goal of User</vt:lpstr>
      <vt:lpstr>PowerPoint Presentation</vt:lpstr>
      <vt:lpstr>PowerPoint Presentation</vt:lpstr>
      <vt:lpstr>PowerPoint Presentation</vt:lpstr>
      <vt:lpstr>PowerPoint Presentation</vt:lpstr>
      <vt:lpstr>PowerPoint Presentation</vt:lpstr>
      <vt:lpstr>PowerPoint Presentation</vt:lpstr>
      <vt:lpstr>USER PROFILE-</vt:lpstr>
      <vt:lpstr>PowerPoint Presentation</vt:lpstr>
      <vt:lpstr>USER ORDER HISTORY- </vt:lpstr>
      <vt:lpstr>Goal of Admin</vt:lpstr>
      <vt:lpstr>PowerPoint Presentation</vt:lpstr>
      <vt:lpstr>PowerPoint Presentation</vt:lpstr>
      <vt:lpstr>PowerPoint Presentation</vt:lpstr>
      <vt:lpstr>PowerPoint Presentation</vt:lpstr>
      <vt:lpstr>PowerPoint Presentation</vt:lpstr>
      <vt:lpstr>ADMIN ORDERS-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Invention</dc:title>
  <dc:creator>Gudise Krishna Vamsidhar</dc:creator>
  <cp:lastModifiedBy>hari prasad kota</cp:lastModifiedBy>
  <cp:revision>126</cp:revision>
  <dcterms:created xsi:type="dcterms:W3CDTF">2022-04-02T16:13:32Z</dcterms:created>
  <dcterms:modified xsi:type="dcterms:W3CDTF">2022-07-31T06:38:21Z</dcterms:modified>
</cp:coreProperties>
</file>